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7"/>
  </p:notesMasterIdLst>
  <p:handoutMasterIdLst>
    <p:handoutMasterId r:id="rId18"/>
  </p:handoutMasterIdLst>
  <p:sldIdLst>
    <p:sldId id="848" r:id="rId2"/>
    <p:sldId id="258" r:id="rId3"/>
    <p:sldId id="310" r:id="rId4"/>
    <p:sldId id="852" r:id="rId5"/>
    <p:sldId id="283" r:id="rId6"/>
    <p:sldId id="851" r:id="rId7"/>
    <p:sldId id="858" r:id="rId8"/>
    <p:sldId id="859" r:id="rId9"/>
    <p:sldId id="860" r:id="rId10"/>
    <p:sldId id="853" r:id="rId11"/>
    <p:sldId id="861" r:id="rId12"/>
    <p:sldId id="471" r:id="rId13"/>
    <p:sldId id="862" r:id="rId14"/>
    <p:sldId id="863" r:id="rId15"/>
    <p:sldId id="361" r:id="rId1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DFF"/>
    <a:srgbClr val="DD44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84762"/>
  </p:normalViewPr>
  <p:slideViewPr>
    <p:cSldViewPr snapToGrid="0">
      <p:cViewPr varScale="1">
        <p:scale>
          <a:sx n="75" d="100"/>
          <a:sy n="75" d="100"/>
        </p:scale>
        <p:origin x="3240" y="160"/>
      </p:cViewPr>
      <p:guideLst>
        <p:guide pos="288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dirty="0"/>
              <a:t>©Exentra copyright </a:t>
            </a:r>
            <a:r>
              <a:rPr lang="nl-NL" dirty="0" err="1"/>
              <a:t>protection</a:t>
            </a:r>
            <a:r>
              <a:rPr lang="nl-NL" dirty="0"/>
              <a:t> 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57254-1455-C746-A33D-AB1055DE397E}" type="datetimeFigureOut">
              <a:rPr lang="nl-NL" smtClean="0"/>
              <a:t>29-09-2020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-1" y="8685213"/>
            <a:ext cx="5862251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dirty="0"/>
              <a:t>©Exentra copyright </a:t>
            </a:r>
            <a:r>
              <a:rPr lang="nl-NL" dirty="0" err="1"/>
              <a:t>protection</a:t>
            </a:r>
            <a:r>
              <a:rPr lang="nl-NL" dirty="0"/>
              <a:t> – geen reproductie zonder schriftelijke toelating van Exentra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6272737" y="8685213"/>
            <a:ext cx="583676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DF267-BB1F-9342-B93C-245EA0CC8E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5980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66AAA-BFC1-024B-A6F5-47AF2FD842D0}" type="datetimeFigureOut">
              <a:rPr lang="nl-NL" smtClean="0"/>
              <a:t>29-09-2020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CC3B0-21D8-F443-8F23-AA7E763127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4539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CC3B0-21D8-F443-8F23-AA7E7631276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065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CC3B0-21D8-F443-8F23-AA7E7631276A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8206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CC3B0-21D8-F443-8F23-AA7E7631276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610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CC3B0-21D8-F443-8F23-AA7E7631276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5291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CC3B0-21D8-F443-8F23-AA7E7631276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185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CC3B0-21D8-F443-8F23-AA7E7631276A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0671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CC3B0-21D8-F443-8F23-AA7E7631276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0908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CC3B0-21D8-F443-8F23-AA7E7631276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9918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CC3B0-21D8-F443-8F23-AA7E7631276A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2397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CC3B0-21D8-F443-8F23-AA7E7631276A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3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 r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02013"/>
            <a:ext cx="9144000" cy="4505755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4876800" y="5951097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nl-NL" sz="1800" dirty="0">
                <a:solidFill>
                  <a:srgbClr val="002060"/>
                </a:solidFill>
                <a:latin typeface="Helvetica" pitchFamily="34" charset="0"/>
                <a:cs typeface="Helvetica Neue Light"/>
              </a:rPr>
              <a:t>prof. dr. Tessa Kieboom</a:t>
            </a:r>
          </a:p>
          <a:p>
            <a:pPr algn="l"/>
            <a:r>
              <a:rPr lang="nl-NL" sz="1800" dirty="0">
                <a:solidFill>
                  <a:srgbClr val="002060"/>
                </a:solidFill>
                <a:latin typeface="Helvetica" pitchFamily="34" charset="0"/>
                <a:cs typeface="Helvetica Neue Light"/>
              </a:rPr>
              <a:t>prof. dr. ir. Kathleen Venderickx </a:t>
            </a:r>
          </a:p>
        </p:txBody>
      </p:sp>
      <p:sp>
        <p:nvSpPr>
          <p:cNvPr id="2" name="Rechthoek 1"/>
          <p:cNvSpPr/>
          <p:nvPr userDrawn="1"/>
        </p:nvSpPr>
        <p:spPr>
          <a:xfrm>
            <a:off x="0" y="3038450"/>
            <a:ext cx="9144000" cy="137962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9" name="Straight Connector 7"/>
          <p:cNvCxnSpPr/>
          <p:nvPr userDrawn="1"/>
        </p:nvCxnSpPr>
        <p:spPr>
          <a:xfrm flipV="1">
            <a:off x="0" y="899887"/>
            <a:ext cx="9173029" cy="4059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ep 15"/>
          <p:cNvGrpSpPr/>
          <p:nvPr userDrawn="1"/>
        </p:nvGrpSpPr>
        <p:grpSpPr>
          <a:xfrm>
            <a:off x="466393" y="169667"/>
            <a:ext cx="3336350" cy="1035019"/>
            <a:chOff x="292222" y="393224"/>
            <a:chExt cx="3211141" cy="1056629"/>
          </a:xfrm>
        </p:grpSpPr>
        <p:pic>
          <p:nvPicPr>
            <p:cNvPr id="18" name="Afbeelding 1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22" y="393224"/>
              <a:ext cx="3100973" cy="1056629"/>
            </a:xfrm>
            <a:prstGeom prst="rect">
              <a:avLst/>
            </a:prstGeom>
          </p:spPr>
        </p:pic>
        <p:sp>
          <p:nvSpPr>
            <p:cNvPr id="19" name="Rechthoek 18"/>
            <p:cNvSpPr/>
            <p:nvPr userDrawn="1"/>
          </p:nvSpPr>
          <p:spPr>
            <a:xfrm>
              <a:off x="3393195" y="607557"/>
              <a:ext cx="110168" cy="627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/>
            </a:p>
          </p:txBody>
        </p:sp>
      </p:grp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4514" y="3474033"/>
            <a:ext cx="9143999" cy="508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002060"/>
                </a:solidFill>
                <a:latin typeface="Helvetica Neue Light"/>
              </a:defRPr>
            </a:lvl1pPr>
          </a:lstStyle>
          <a:p>
            <a:pPr lvl="0"/>
            <a:r>
              <a:rPr lang="nl-NL" dirty="0"/>
              <a:t>Voeg hier een titel van 1 regel in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48" y="449099"/>
            <a:ext cx="151885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6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V="1">
            <a:off x="0" y="899887"/>
            <a:ext cx="9173029" cy="4059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4" descr="EXENTRA_LOGO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1620" y="169668"/>
            <a:ext cx="1198105" cy="1047875"/>
          </a:xfrm>
          <a:prstGeom prst="rect">
            <a:avLst/>
          </a:prstGeom>
        </p:spPr>
      </p:pic>
      <p:sp>
        <p:nvSpPr>
          <p:cNvPr id="6" name="Rechthoek 5"/>
          <p:cNvSpPr/>
          <p:nvPr userDrawn="1"/>
        </p:nvSpPr>
        <p:spPr>
          <a:xfrm>
            <a:off x="3247795" y="146375"/>
            <a:ext cx="2314575" cy="71437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BE"/>
          </a:p>
        </p:txBody>
      </p:sp>
      <p:sp>
        <p:nvSpPr>
          <p:cNvPr id="7" name="Rechthoek 6"/>
          <p:cNvSpPr/>
          <p:nvPr userDrawn="1"/>
        </p:nvSpPr>
        <p:spPr>
          <a:xfrm rot="21188466">
            <a:off x="1393433" y="1254310"/>
            <a:ext cx="1612265" cy="29718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BE"/>
          </a:p>
        </p:txBody>
      </p:sp>
      <p:sp>
        <p:nvSpPr>
          <p:cNvPr id="9" name="Rechthoek 8"/>
          <p:cNvSpPr/>
          <p:nvPr userDrawn="1"/>
        </p:nvSpPr>
        <p:spPr>
          <a:xfrm rot="769450">
            <a:off x="3801717" y="1241155"/>
            <a:ext cx="1540566" cy="523220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BE"/>
          </a:p>
        </p:txBody>
      </p:sp>
      <p:sp>
        <p:nvSpPr>
          <p:cNvPr id="11" name="Rechthoek 10"/>
          <p:cNvSpPr/>
          <p:nvPr userDrawn="1"/>
        </p:nvSpPr>
        <p:spPr>
          <a:xfrm rot="464173">
            <a:off x="5905742" y="1355274"/>
            <a:ext cx="2385695" cy="317373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BE"/>
          </a:p>
        </p:txBody>
      </p:sp>
      <p:sp>
        <p:nvSpPr>
          <p:cNvPr id="12" name="Rechthoek 11"/>
          <p:cNvSpPr/>
          <p:nvPr userDrawn="1"/>
        </p:nvSpPr>
        <p:spPr>
          <a:xfrm rot="21331568">
            <a:off x="1255637" y="3681913"/>
            <a:ext cx="2045335" cy="2609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BE"/>
          </a:p>
        </p:txBody>
      </p:sp>
      <p:sp>
        <p:nvSpPr>
          <p:cNvPr id="13" name="Rechthoek 12"/>
          <p:cNvSpPr/>
          <p:nvPr userDrawn="1"/>
        </p:nvSpPr>
        <p:spPr>
          <a:xfrm rot="464173">
            <a:off x="6677665" y="3583268"/>
            <a:ext cx="2117725" cy="2759710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BE"/>
          </a:p>
        </p:txBody>
      </p:sp>
      <p:sp>
        <p:nvSpPr>
          <p:cNvPr id="14" name="Rechthoek 13"/>
          <p:cNvSpPr/>
          <p:nvPr userDrawn="1"/>
        </p:nvSpPr>
        <p:spPr>
          <a:xfrm>
            <a:off x="995922" y="2399192"/>
            <a:ext cx="6591300" cy="21082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2000" dirty="0">
                <a:solidFill>
                  <a:srgbClr val="1F4E7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Exentra vzw-Abimo</a:t>
            </a:r>
            <a:endParaRPr lang="nl-BE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2000" dirty="0">
                <a:solidFill>
                  <a:srgbClr val="1F4E7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Als Exentra-school (in opleiding) ontvangt u 12% korting op verrijkings-materiaal van Abimo.</a:t>
            </a:r>
            <a:endParaRPr lang="nl-BE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2000" dirty="0">
                <a:solidFill>
                  <a:srgbClr val="1F4E7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Mail uw bestelling naar</a:t>
            </a:r>
            <a:r>
              <a:rPr lang="nl-BE" sz="2000" baseline="0" dirty="0">
                <a:solidFill>
                  <a:srgbClr val="1F4E7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2000" u="sng" baseline="0" dirty="0">
                <a:solidFill>
                  <a:schemeClr val="bg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info@exentra.be</a:t>
            </a:r>
            <a:endParaRPr lang="nl-BE" sz="1100" u="sng" dirty="0">
              <a:solidFill>
                <a:schemeClr val="bg2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48" y="449099"/>
            <a:ext cx="151885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9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V="1">
            <a:off x="0" y="899887"/>
            <a:ext cx="9173029" cy="4059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4" descr="EXENTRA_LOGO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1620" y="169668"/>
            <a:ext cx="1198105" cy="10478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/>
          <a:srcRect b="1745"/>
          <a:stretch>
            <a:fillRect/>
          </a:stretch>
        </p:blipFill>
        <p:spPr>
          <a:xfrm>
            <a:off x="1639860" y="2669294"/>
            <a:ext cx="2031685" cy="3350506"/>
          </a:xfrm>
          <a:prstGeom prst="rect">
            <a:avLst/>
          </a:prstGeom>
          <a:effectLst>
            <a:outerShdw blurRad="76200" dir="18900000" sy="23000" kx="-1200000" algn="bl">
              <a:srgbClr val="000000">
                <a:alpha val="15000"/>
              </a:srgbClr>
            </a:outerShdw>
          </a:effectLst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57162" y="2367513"/>
            <a:ext cx="2301317" cy="3429114"/>
          </a:xfrm>
          <a:prstGeom prst="rect">
            <a:avLst/>
          </a:prstGeom>
          <a:effectLst>
            <a:outerShdw blurRad="152400" dist="317500" dir="5400000" sx="90000" sy="-19000">
              <a:srgbClr val="000000">
                <a:alpha val="20000"/>
              </a:srgbClr>
            </a:outerShdw>
          </a:effectLst>
        </p:spPr>
      </p:pic>
      <p:sp>
        <p:nvSpPr>
          <p:cNvPr id="9" name="Rechthoek 8"/>
          <p:cNvSpPr/>
          <p:nvPr userDrawn="1"/>
        </p:nvSpPr>
        <p:spPr>
          <a:xfrm>
            <a:off x="0" y="1078219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6000" b="1" cap="all" dirty="0">
                <a:ln w="0"/>
                <a:solidFill>
                  <a:srgbClr val="3F9EE8"/>
                </a:solidFill>
                <a:effectLst>
                  <a:reflection blurRad="12700" stA="50000" endPos="50000" dist="5000" dir="5400000" sy="-100000" rotWithShape="0"/>
                </a:effectLst>
                <a:latin typeface="Chalkduster"/>
                <a:cs typeface="Chalkduster"/>
              </a:rPr>
              <a:t>Bedankt!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48" y="449099"/>
            <a:ext cx="151885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61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2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02013"/>
            <a:ext cx="9144000" cy="4505755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4876800" y="5951097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nl-NL" sz="1800" dirty="0">
                <a:solidFill>
                  <a:srgbClr val="002060"/>
                </a:solidFill>
                <a:latin typeface="Helvetica" pitchFamily="34" charset="0"/>
                <a:cs typeface="Helvetica Neue Light"/>
              </a:rPr>
              <a:t>prof. dr. Tessa Kieboom</a:t>
            </a:r>
          </a:p>
          <a:p>
            <a:pPr algn="l"/>
            <a:r>
              <a:rPr lang="nl-NL" sz="1800" dirty="0">
                <a:solidFill>
                  <a:srgbClr val="002060"/>
                </a:solidFill>
                <a:latin typeface="Helvetica" pitchFamily="34" charset="0"/>
                <a:cs typeface="Helvetica Neue Light"/>
              </a:rPr>
              <a:t>prof. dr. ir. Kathleen Venderickx </a:t>
            </a:r>
          </a:p>
        </p:txBody>
      </p:sp>
      <p:sp>
        <p:nvSpPr>
          <p:cNvPr id="2" name="Rechthoek 1"/>
          <p:cNvSpPr/>
          <p:nvPr userDrawn="1"/>
        </p:nvSpPr>
        <p:spPr>
          <a:xfrm>
            <a:off x="29029" y="3042750"/>
            <a:ext cx="9144000" cy="140590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9" name="Straight Connector 7"/>
          <p:cNvCxnSpPr/>
          <p:nvPr userDrawn="1"/>
        </p:nvCxnSpPr>
        <p:spPr>
          <a:xfrm flipV="1">
            <a:off x="0" y="899887"/>
            <a:ext cx="9173029" cy="4059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ep 15"/>
          <p:cNvGrpSpPr/>
          <p:nvPr userDrawn="1"/>
        </p:nvGrpSpPr>
        <p:grpSpPr>
          <a:xfrm>
            <a:off x="466393" y="169667"/>
            <a:ext cx="3336350" cy="1035019"/>
            <a:chOff x="292222" y="393224"/>
            <a:chExt cx="3211141" cy="1056629"/>
          </a:xfrm>
        </p:grpSpPr>
        <p:pic>
          <p:nvPicPr>
            <p:cNvPr id="18" name="Afbeelding 1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22" y="393224"/>
              <a:ext cx="3100973" cy="1056629"/>
            </a:xfrm>
            <a:prstGeom prst="rect">
              <a:avLst/>
            </a:prstGeom>
          </p:spPr>
        </p:pic>
        <p:sp>
          <p:nvSpPr>
            <p:cNvPr id="19" name="Rechthoek 18"/>
            <p:cNvSpPr/>
            <p:nvPr userDrawn="1"/>
          </p:nvSpPr>
          <p:spPr>
            <a:xfrm>
              <a:off x="3393195" y="607557"/>
              <a:ext cx="110168" cy="627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/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29029" y="3341784"/>
            <a:ext cx="9056914" cy="807836"/>
          </a:xfrm>
          <a:prstGeom prst="rect">
            <a:avLst/>
          </a:prstGeom>
        </p:spPr>
        <p:txBody>
          <a:bodyPr/>
          <a:lstStyle>
            <a:lvl1pPr algn="ctr">
              <a:defRPr sz="2800" b="0" baseline="0">
                <a:solidFill>
                  <a:srgbClr val="002060"/>
                </a:solidFill>
                <a:latin typeface="Helvetica Neue Light"/>
              </a:defRPr>
            </a:lvl1pPr>
          </a:lstStyle>
          <a:p>
            <a:r>
              <a:rPr lang="nl-BE" sz="2800" dirty="0"/>
              <a:t>Voeg hier een titel</a:t>
            </a:r>
            <a:br>
              <a:rPr lang="nl-BE" sz="2800" dirty="0"/>
            </a:br>
            <a:r>
              <a:rPr lang="nl-BE" sz="2800" dirty="0"/>
              <a:t>van 2 regels in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61811" y="449404"/>
            <a:ext cx="1524132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3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_1r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02013"/>
            <a:ext cx="9144000" cy="4505755"/>
          </a:xfrm>
          <a:prstGeom prst="rect">
            <a:avLst/>
          </a:prstGeom>
        </p:spPr>
      </p:pic>
      <p:sp>
        <p:nvSpPr>
          <p:cNvPr id="2" name="Rechthoek 1"/>
          <p:cNvSpPr/>
          <p:nvPr userDrawn="1"/>
        </p:nvSpPr>
        <p:spPr>
          <a:xfrm>
            <a:off x="0" y="3104147"/>
            <a:ext cx="9144000" cy="137962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0" name="Straight Connector 7"/>
          <p:cNvCxnSpPr/>
          <p:nvPr userDrawn="1"/>
        </p:nvCxnSpPr>
        <p:spPr>
          <a:xfrm flipV="1">
            <a:off x="0" y="899887"/>
            <a:ext cx="9173029" cy="4059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ep 15"/>
          <p:cNvGrpSpPr/>
          <p:nvPr userDrawn="1"/>
        </p:nvGrpSpPr>
        <p:grpSpPr>
          <a:xfrm>
            <a:off x="466393" y="169667"/>
            <a:ext cx="3336350" cy="1035019"/>
            <a:chOff x="292222" y="393224"/>
            <a:chExt cx="3211141" cy="1056629"/>
          </a:xfrm>
        </p:grpSpPr>
        <p:pic>
          <p:nvPicPr>
            <p:cNvPr id="23" name="Afbeelding 2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22" y="393224"/>
              <a:ext cx="3100973" cy="1056629"/>
            </a:xfrm>
            <a:prstGeom prst="rect">
              <a:avLst/>
            </a:prstGeom>
          </p:spPr>
        </p:pic>
        <p:sp>
          <p:nvSpPr>
            <p:cNvPr id="24" name="Rechthoek 23"/>
            <p:cNvSpPr/>
            <p:nvPr userDrawn="1"/>
          </p:nvSpPr>
          <p:spPr>
            <a:xfrm>
              <a:off x="3393195" y="607557"/>
              <a:ext cx="110168" cy="627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/>
            </a:p>
          </p:txBody>
        </p:sp>
      </p:grp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14514" y="3518468"/>
            <a:ext cx="9144000" cy="550978"/>
          </a:xfrm>
          <a:prstGeom prst="rect">
            <a:avLst/>
          </a:prstGeom>
        </p:spPr>
        <p:txBody>
          <a:bodyPr/>
          <a:lstStyle>
            <a:lvl1pPr algn="ctr">
              <a:defRPr sz="2800" baseline="0">
                <a:solidFill>
                  <a:srgbClr val="002060"/>
                </a:solidFill>
                <a:latin typeface="Helvetica Neue Light"/>
              </a:defRPr>
            </a:lvl1pPr>
          </a:lstStyle>
          <a:p>
            <a:r>
              <a:rPr lang="nl-NL" dirty="0"/>
              <a:t>Voeg hier een titel van 1 regel in</a:t>
            </a:r>
            <a:endParaRPr lang="nl-BE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48" y="449099"/>
            <a:ext cx="151885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0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_2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02013"/>
            <a:ext cx="9144000" cy="4505755"/>
          </a:xfrm>
          <a:prstGeom prst="rect">
            <a:avLst/>
          </a:prstGeom>
        </p:spPr>
      </p:pic>
      <p:sp>
        <p:nvSpPr>
          <p:cNvPr id="2" name="Rechthoek 1"/>
          <p:cNvSpPr/>
          <p:nvPr userDrawn="1"/>
        </p:nvSpPr>
        <p:spPr>
          <a:xfrm>
            <a:off x="0" y="3104147"/>
            <a:ext cx="9144000" cy="137962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0" name="Straight Connector 7"/>
          <p:cNvCxnSpPr/>
          <p:nvPr userDrawn="1"/>
        </p:nvCxnSpPr>
        <p:spPr>
          <a:xfrm flipV="1">
            <a:off x="0" y="899887"/>
            <a:ext cx="9173029" cy="4059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ep 15"/>
          <p:cNvGrpSpPr/>
          <p:nvPr userDrawn="1"/>
        </p:nvGrpSpPr>
        <p:grpSpPr>
          <a:xfrm>
            <a:off x="466393" y="169667"/>
            <a:ext cx="3336350" cy="1035019"/>
            <a:chOff x="292222" y="393224"/>
            <a:chExt cx="3211141" cy="1056629"/>
          </a:xfrm>
        </p:grpSpPr>
        <p:pic>
          <p:nvPicPr>
            <p:cNvPr id="23" name="Afbeelding 2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22" y="393224"/>
              <a:ext cx="3100973" cy="1056629"/>
            </a:xfrm>
            <a:prstGeom prst="rect">
              <a:avLst/>
            </a:prstGeom>
          </p:spPr>
        </p:pic>
        <p:sp>
          <p:nvSpPr>
            <p:cNvPr id="24" name="Rechthoek 23"/>
            <p:cNvSpPr/>
            <p:nvPr userDrawn="1"/>
          </p:nvSpPr>
          <p:spPr>
            <a:xfrm>
              <a:off x="3393195" y="607557"/>
              <a:ext cx="110168" cy="627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/>
            </a:p>
          </p:txBody>
        </p:sp>
      </p:grp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0" y="3311307"/>
            <a:ext cx="9144000" cy="965300"/>
          </a:xfrm>
          <a:prstGeom prst="rect">
            <a:avLst/>
          </a:prstGeom>
        </p:spPr>
        <p:txBody>
          <a:bodyPr/>
          <a:lstStyle>
            <a:lvl1pPr algn="ctr">
              <a:defRPr sz="2800" baseline="0">
                <a:solidFill>
                  <a:srgbClr val="002060"/>
                </a:solidFill>
                <a:latin typeface="Helvetica Neue Light"/>
              </a:defRPr>
            </a:lvl1pPr>
          </a:lstStyle>
          <a:p>
            <a:r>
              <a:rPr lang="nl-NL" dirty="0"/>
              <a:t>Voeg hier een titel </a:t>
            </a:r>
            <a:br>
              <a:rPr lang="nl-NL" dirty="0"/>
            </a:br>
            <a:r>
              <a:rPr lang="nl-NL" dirty="0"/>
              <a:t>van 2 regels in</a:t>
            </a:r>
            <a:endParaRPr lang="nl-BE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48" y="449099"/>
            <a:ext cx="151885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8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rkdia_1r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V="1">
            <a:off x="0" y="899887"/>
            <a:ext cx="9173029" cy="4059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4" descr="EXENTRA_LOGO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1620" y="169668"/>
            <a:ext cx="1198105" cy="1047875"/>
          </a:xfrm>
          <a:prstGeom prst="rect">
            <a:avLst/>
          </a:prstGeom>
        </p:spPr>
      </p:pic>
      <p:sp>
        <p:nvSpPr>
          <p:cNvPr id="17" name="Titel 16"/>
          <p:cNvSpPr>
            <a:spLocks noGrp="1"/>
          </p:cNvSpPr>
          <p:nvPr>
            <p:ph type="title" hasCustomPrompt="1"/>
          </p:nvPr>
        </p:nvSpPr>
        <p:spPr>
          <a:xfrm>
            <a:off x="1649725" y="464456"/>
            <a:ext cx="6071876" cy="435431"/>
          </a:xfrm>
          <a:prstGeom prst="rect">
            <a:avLst/>
          </a:prstGeom>
        </p:spPr>
        <p:txBody>
          <a:bodyPr/>
          <a:lstStyle>
            <a:lvl1pPr algn="ctr">
              <a:defRPr sz="2000" b="1" cap="small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nl-BE" dirty="0">
                <a:latin typeface="+mn-lt"/>
              </a:rPr>
              <a:t>Voeg hier een titel van 1 regel in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48" y="449099"/>
            <a:ext cx="151885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7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rkdia_2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V="1">
            <a:off x="0" y="899887"/>
            <a:ext cx="9173029" cy="4059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4" descr="EXENTRA_LOGO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1620" y="169668"/>
            <a:ext cx="1198105" cy="1047875"/>
          </a:xfrm>
          <a:prstGeom prst="rect">
            <a:avLst/>
          </a:prstGeom>
        </p:spPr>
      </p:pic>
      <p:sp>
        <p:nvSpPr>
          <p:cNvPr id="17" name="Titel 16"/>
          <p:cNvSpPr>
            <a:spLocks noGrp="1"/>
          </p:cNvSpPr>
          <p:nvPr>
            <p:ph type="title" hasCustomPrompt="1"/>
          </p:nvPr>
        </p:nvSpPr>
        <p:spPr>
          <a:xfrm>
            <a:off x="1649725" y="169668"/>
            <a:ext cx="6071876" cy="730219"/>
          </a:xfrm>
          <a:prstGeom prst="rect">
            <a:avLst/>
          </a:prstGeom>
        </p:spPr>
        <p:txBody>
          <a:bodyPr/>
          <a:lstStyle>
            <a:lvl1pPr algn="ctr">
              <a:defRPr sz="2000" b="1" cap="small" baseline="0">
                <a:latin typeface="+mn-lt"/>
              </a:defRPr>
            </a:lvl1pPr>
          </a:lstStyle>
          <a:p>
            <a:r>
              <a:rPr lang="nl-BE" b="1" dirty="0"/>
              <a:t>Voeg hier een titel</a:t>
            </a:r>
            <a:br>
              <a:rPr lang="nl-BE" b="1" dirty="0"/>
            </a:br>
            <a:r>
              <a:rPr lang="nl-BE" b="1" dirty="0"/>
              <a:t>van 2 regels in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48" y="449099"/>
            <a:ext cx="151885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7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rkdia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V="1">
            <a:off x="0" y="899887"/>
            <a:ext cx="9173029" cy="4059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4" descr="EXENTRA_LOGO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1620" y="169668"/>
            <a:ext cx="1198105" cy="10478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48" y="449099"/>
            <a:ext cx="151885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rkdia_zonder lijn 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LOGO_UHASSELT-RGB-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948" y="169668"/>
            <a:ext cx="1153581" cy="536428"/>
          </a:xfrm>
          <a:prstGeom prst="rect">
            <a:avLst/>
          </a:prstGeom>
        </p:spPr>
      </p:pic>
      <p:pic>
        <p:nvPicPr>
          <p:cNvPr id="7" name="Picture 14" descr="EXENTRA_LOGO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1620" y="169668"/>
            <a:ext cx="1198105" cy="1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8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rkdia_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9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6651556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800" dirty="0">
                <a:solidFill>
                  <a:schemeClr val="tx2"/>
                </a:solidFill>
              </a:rPr>
              <a:t>© </a:t>
            </a:r>
            <a:r>
              <a:rPr lang="nl-BE" sz="800">
                <a:solidFill>
                  <a:schemeClr val="tx2"/>
                </a:solidFill>
              </a:rPr>
              <a:t>Exentra copyright </a:t>
            </a:r>
            <a:r>
              <a:rPr lang="nl-BE" sz="800" dirty="0">
                <a:solidFill>
                  <a:schemeClr val="tx2"/>
                </a:solidFill>
              </a:rPr>
              <a:t>– geen reproductie zonder schriftelijke toelating van Exentra </a:t>
            </a:r>
          </a:p>
        </p:txBody>
      </p:sp>
    </p:spTree>
    <p:extLst>
      <p:ext uri="{BB962C8B-B14F-4D97-AF65-F5344CB8AC3E}">
        <p14:creationId xmlns:p14="http://schemas.microsoft.com/office/powerpoint/2010/main" val="127883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53" r:id="rId3"/>
    <p:sldLayoutId id="2147483661" r:id="rId4"/>
    <p:sldLayoutId id="2147483652" r:id="rId5"/>
    <p:sldLayoutId id="2147483662" r:id="rId6"/>
    <p:sldLayoutId id="2147483659" r:id="rId7"/>
    <p:sldLayoutId id="2147483655" r:id="rId8"/>
    <p:sldLayoutId id="2147483654" r:id="rId9"/>
    <p:sldLayoutId id="2147483663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tiff"/><Relationship Id="rId4" Type="http://schemas.openxmlformats.org/officeDocument/2006/relationships/image" Target="../media/image17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tb_aq3rhWGk" TargetMode="External"/><Relationship Id="rId3" Type="http://schemas.openxmlformats.org/officeDocument/2006/relationships/image" Target="../media/image29.png"/><Relationship Id="rId7" Type="http://schemas.openxmlformats.org/officeDocument/2006/relationships/image" Target="../media/image3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1BbTcy46SIA&amp;t=4s" TargetMode="External"/><Relationship Id="rId5" Type="http://schemas.openxmlformats.org/officeDocument/2006/relationships/image" Target="../media/image30.png"/><Relationship Id="rId4" Type="http://schemas.openxmlformats.org/officeDocument/2006/relationships/hyperlink" Target="https://www.youtube.com/watch?v=oFCLdJVoHVg" TargetMode="External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tiff"/><Relationship Id="rId5" Type="http://schemas.openxmlformats.org/officeDocument/2006/relationships/image" Target="../media/image21.tiff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14" y="3518468"/>
            <a:ext cx="9144000" cy="550978"/>
          </a:xfrm>
        </p:spPr>
        <p:txBody>
          <a:bodyPr/>
          <a:lstStyle/>
          <a:p>
            <a:r>
              <a:rPr lang="nl-BE" dirty="0"/>
              <a:t>Hoogbegaafde leerlingen hebben jou nodig!</a:t>
            </a:r>
            <a:br>
              <a:rPr lang="nl-BE" dirty="0"/>
            </a:br>
            <a:r>
              <a:rPr lang="nl-BE" dirty="0"/>
              <a:t>Samenwerkingsverband PO  en VO 2302 – 24.09.2020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2F74B-2179-504E-BA36-5157C068BC40}"/>
              </a:ext>
            </a:extLst>
          </p:cNvPr>
          <p:cNvSpPr txBox="1"/>
          <p:nvPr/>
        </p:nvSpPr>
        <p:spPr>
          <a:xfrm>
            <a:off x="5528604" y="5120640"/>
            <a:ext cx="303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Prof. dr. Tessa Kieboom</a:t>
            </a:r>
          </a:p>
        </p:txBody>
      </p:sp>
    </p:spTree>
    <p:extLst>
      <p:ext uri="{BB962C8B-B14F-4D97-AF65-F5344CB8AC3E}">
        <p14:creationId xmlns:p14="http://schemas.microsoft.com/office/powerpoint/2010/main" val="1461466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CC3C-F011-0247-A191-ECBD3508B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DIMENSIES VAN HOOGBEGAAFDHEID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E844D4-0C46-984B-BCC3-4BC9E78B6803}"/>
              </a:ext>
            </a:extLst>
          </p:cNvPr>
          <p:cNvSpPr txBox="1"/>
          <p:nvPr/>
        </p:nvSpPr>
        <p:spPr>
          <a:xfrm>
            <a:off x="534390" y="1589310"/>
            <a:ext cx="2398815" cy="3194463"/>
          </a:xfrm>
          <a:prstGeom prst="rect">
            <a:avLst/>
          </a:prstGeom>
          <a:noFill/>
          <a:ln w="57150">
            <a:solidFill>
              <a:srgbClr val="FFE318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64455D-4D81-984F-9D71-55E08702B2B1}"/>
              </a:ext>
            </a:extLst>
          </p:cNvPr>
          <p:cNvSpPr txBox="1"/>
          <p:nvPr/>
        </p:nvSpPr>
        <p:spPr>
          <a:xfrm>
            <a:off x="3486255" y="1589310"/>
            <a:ext cx="2398815" cy="319446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A0CF6F-45E1-754B-84EC-037CFE7841E1}"/>
              </a:ext>
            </a:extLst>
          </p:cNvPr>
          <p:cNvSpPr txBox="1"/>
          <p:nvPr/>
        </p:nvSpPr>
        <p:spPr>
          <a:xfrm>
            <a:off x="6438120" y="1589310"/>
            <a:ext cx="2398815" cy="3194463"/>
          </a:xfrm>
          <a:prstGeom prst="rect">
            <a:avLst/>
          </a:prstGeom>
          <a:noFill/>
          <a:ln w="57150">
            <a:solidFill>
              <a:srgbClr val="E73DF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705EF-6078-DC4D-9CB6-CD9F77D9585B}"/>
              </a:ext>
            </a:extLst>
          </p:cNvPr>
          <p:cNvSpPr txBox="1"/>
          <p:nvPr/>
        </p:nvSpPr>
        <p:spPr>
          <a:xfrm>
            <a:off x="665018" y="1733799"/>
            <a:ext cx="2090057" cy="369332"/>
          </a:xfrm>
          <a:prstGeom prst="rect">
            <a:avLst/>
          </a:prstGeom>
          <a:solidFill>
            <a:srgbClr val="FFE318"/>
          </a:solidFill>
          <a:ln w="38100">
            <a:solidFill>
              <a:srgbClr val="FFE3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BREIN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E04E1-5E47-6142-892D-545865ACF73E}"/>
              </a:ext>
            </a:extLst>
          </p:cNvPr>
          <p:cNvSpPr txBox="1"/>
          <p:nvPr/>
        </p:nvSpPr>
        <p:spPr>
          <a:xfrm>
            <a:off x="6592498" y="1729832"/>
            <a:ext cx="2090057" cy="369332"/>
          </a:xfrm>
          <a:prstGeom prst="rect">
            <a:avLst/>
          </a:prstGeom>
          <a:solidFill>
            <a:srgbClr val="E73DF2"/>
          </a:solidFill>
          <a:ln>
            <a:solidFill>
              <a:srgbClr val="E73DF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MENTAAL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55A489-3529-5646-B63B-D3B2631B74AA}"/>
              </a:ext>
            </a:extLst>
          </p:cNvPr>
          <p:cNvSpPr txBox="1"/>
          <p:nvPr/>
        </p:nvSpPr>
        <p:spPr>
          <a:xfrm>
            <a:off x="3640633" y="1733799"/>
            <a:ext cx="2090057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ZIJN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66B54C-3937-5342-BF8F-629945792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660" y="2207368"/>
            <a:ext cx="864000" cy="1299249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44CC01-E1D5-B74B-97E0-F38B6C44C87D}"/>
              </a:ext>
            </a:extLst>
          </p:cNvPr>
          <p:cNvSpPr txBox="1"/>
          <p:nvPr/>
        </p:nvSpPr>
        <p:spPr>
          <a:xfrm>
            <a:off x="665018" y="3633849"/>
            <a:ext cx="2173185" cy="954107"/>
          </a:xfrm>
          <a:prstGeom prst="rect">
            <a:avLst/>
          </a:prstGeom>
          <a:noFill/>
          <a:ln w="28575">
            <a:solidFill>
              <a:srgbClr val="FFE3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INTELLIGENTIE</a:t>
            </a:r>
          </a:p>
          <a:p>
            <a:pPr algn="ctr"/>
            <a:r>
              <a:rPr lang="en-US" sz="1400" dirty="0"/>
              <a:t>CREATIVITEIT</a:t>
            </a:r>
          </a:p>
          <a:p>
            <a:pPr algn="ctr"/>
            <a:r>
              <a:rPr lang="en-US" sz="1400" dirty="0"/>
              <a:t>MOTIVATIE</a:t>
            </a:r>
          </a:p>
          <a:p>
            <a:pPr algn="ct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ED26E-8CF0-6A46-9F11-BB668EFA4565}"/>
              </a:ext>
            </a:extLst>
          </p:cNvPr>
          <p:cNvSpPr txBox="1"/>
          <p:nvPr/>
        </p:nvSpPr>
        <p:spPr>
          <a:xfrm>
            <a:off x="6550933" y="3633847"/>
            <a:ext cx="2173185" cy="954107"/>
          </a:xfrm>
          <a:prstGeom prst="rect">
            <a:avLst/>
          </a:prstGeom>
          <a:noFill/>
          <a:ln w="28575">
            <a:solidFill>
              <a:srgbClr val="E73DF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TIJD</a:t>
            </a:r>
            <a:br>
              <a:rPr lang="en-US" sz="1400" dirty="0"/>
            </a:br>
            <a:r>
              <a:rPr lang="en-US" sz="1400" dirty="0"/>
              <a:t>FOUT</a:t>
            </a:r>
            <a:br>
              <a:rPr lang="en-US" sz="1400" dirty="0"/>
            </a:br>
            <a:r>
              <a:rPr lang="en-US" sz="1400" dirty="0"/>
              <a:t>COMMUNICATIE</a:t>
            </a:r>
            <a:br>
              <a:rPr lang="en-US" sz="1400" dirty="0"/>
            </a:br>
            <a:r>
              <a:rPr lang="en-US" sz="1400" dirty="0"/>
              <a:t>LEGE TOOLBOX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700D19-7E40-A349-8792-53F91A5C3B7E}"/>
              </a:ext>
            </a:extLst>
          </p:cNvPr>
          <p:cNvSpPr txBox="1"/>
          <p:nvPr/>
        </p:nvSpPr>
        <p:spPr>
          <a:xfrm>
            <a:off x="3599068" y="3633848"/>
            <a:ext cx="2173185" cy="95410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RECHTVAARDIGHEID</a:t>
            </a:r>
          </a:p>
          <a:p>
            <a:pPr algn="ctr"/>
            <a:r>
              <a:rPr lang="en-US" sz="1400" dirty="0"/>
              <a:t>GEVOELIG</a:t>
            </a:r>
            <a:br>
              <a:rPr lang="en-US" sz="1400" dirty="0"/>
            </a:br>
            <a:r>
              <a:rPr lang="en-US" sz="1400" dirty="0"/>
              <a:t>KRITISCHE INSTELLING</a:t>
            </a:r>
          </a:p>
          <a:p>
            <a:pPr algn="ctr"/>
            <a:r>
              <a:rPr lang="en-US" sz="1400" dirty="0"/>
              <a:t>LAT HOOG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070D25-C1BE-2C41-A714-B4EEC8916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975" y="2254868"/>
            <a:ext cx="1584000" cy="1203839"/>
          </a:xfrm>
          <a:prstGeom prst="rect">
            <a:avLst/>
          </a:prstGeom>
          <a:ln>
            <a:solidFill>
              <a:srgbClr val="FFE318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682B97-9730-A04C-8093-57A04C61C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7525" y="2239686"/>
            <a:ext cx="1620000" cy="1215000"/>
          </a:xfrm>
          <a:prstGeom prst="rect">
            <a:avLst/>
          </a:prstGeom>
          <a:ln>
            <a:solidFill>
              <a:srgbClr val="E73DF2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6C7074-4E0D-8E46-AE5A-FB8AABEDB762}"/>
              </a:ext>
            </a:extLst>
          </p:cNvPr>
          <p:cNvSpPr txBox="1"/>
          <p:nvPr/>
        </p:nvSpPr>
        <p:spPr>
          <a:xfrm>
            <a:off x="6574685" y="4991243"/>
            <a:ext cx="2090057" cy="369332"/>
          </a:xfrm>
          <a:prstGeom prst="rect">
            <a:avLst/>
          </a:prstGeom>
          <a:solidFill>
            <a:srgbClr val="E73DF2"/>
          </a:solidFill>
          <a:ln w="38100">
            <a:solidFill>
              <a:srgbClr val="E73DF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EMBODIO’S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C905E5-7A41-0D4E-A9EA-72FCA6A57DB3}"/>
              </a:ext>
            </a:extLst>
          </p:cNvPr>
          <p:cNvSpPr txBox="1"/>
          <p:nvPr/>
        </p:nvSpPr>
        <p:spPr>
          <a:xfrm>
            <a:off x="3640633" y="4987233"/>
            <a:ext cx="2090057" cy="369332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ANDERS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9A02F8-A8E8-AF4B-AC8E-CBC984CC09B4}"/>
              </a:ext>
            </a:extLst>
          </p:cNvPr>
          <p:cNvSpPr txBox="1"/>
          <p:nvPr/>
        </p:nvSpPr>
        <p:spPr>
          <a:xfrm>
            <a:off x="706581" y="4987233"/>
            <a:ext cx="2090057" cy="369332"/>
          </a:xfrm>
          <a:prstGeom prst="rect">
            <a:avLst/>
          </a:prstGeom>
          <a:solidFill>
            <a:srgbClr val="FFE318"/>
          </a:solidFill>
          <a:ln w="38100">
            <a:solidFill>
              <a:srgbClr val="FFE3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LEERHONGER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49A240-9D4D-D345-9E34-6E2E940879E2}"/>
              </a:ext>
            </a:extLst>
          </p:cNvPr>
          <p:cNvSpPr txBox="1"/>
          <p:nvPr/>
        </p:nvSpPr>
        <p:spPr>
          <a:xfrm>
            <a:off x="6438120" y="2207367"/>
            <a:ext cx="2398815" cy="2576405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CC2FAD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nl-NL" sz="12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Zichzelf als norm zien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nl-NL" sz="12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Een fout?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nl-NL" sz="12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Communicatie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nl-NL" sz="12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Comfortzone verlaten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nl-NL" sz="12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Iets bereiken kost tijd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nl-NL" sz="12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Emotie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nl-NL" sz="12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Sociale omgang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nl-NL" sz="12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Overpresteren</a:t>
            </a:r>
            <a:endParaRPr lang="nl-NL" sz="12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nl-NL" sz="12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Weerstand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nl-NL" sz="12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Lege </a:t>
            </a:r>
            <a:r>
              <a:rPr lang="nl-NL" sz="12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toolbox</a:t>
            </a:r>
            <a:endParaRPr lang="nl-NL" sz="12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nl-NL" sz="12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Anders zijn </a:t>
            </a:r>
          </a:p>
        </p:txBody>
      </p:sp>
    </p:spTree>
    <p:extLst>
      <p:ext uri="{BB962C8B-B14F-4D97-AF65-F5344CB8AC3E}">
        <p14:creationId xmlns:p14="http://schemas.microsoft.com/office/powerpoint/2010/main" val="127627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BC0F0-A1DC-9F4A-90F7-7E4FE888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ONDERWIJSINTERVENTIES</a:t>
            </a:r>
          </a:p>
        </p:txBody>
      </p:sp>
    </p:spTree>
    <p:extLst>
      <p:ext uri="{BB962C8B-B14F-4D97-AF65-F5344CB8AC3E}">
        <p14:creationId xmlns:p14="http://schemas.microsoft.com/office/powerpoint/2010/main" val="1764026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Onderwijsinterventies sterke en hoogbegaafde leerlingen</a:t>
            </a:r>
          </a:p>
        </p:txBody>
      </p:sp>
      <p:sp>
        <p:nvSpPr>
          <p:cNvPr id="3" name="Rechthoek 2"/>
          <p:cNvSpPr/>
          <p:nvPr/>
        </p:nvSpPr>
        <p:spPr>
          <a:xfrm>
            <a:off x="465909" y="1582261"/>
            <a:ext cx="8212183" cy="4706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srgbClr val="FFFFFF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410575" y="4593409"/>
            <a:ext cx="244800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nl-NL" dirty="0">
                <a:solidFill>
                  <a:srgbClr val="FFFFFF"/>
                </a:solidFill>
              </a:rPr>
              <a:t>VERSNELLEN</a:t>
            </a:r>
          </a:p>
          <a:p>
            <a:pPr algn="ctr" defTabSz="914400"/>
            <a:endParaRPr lang="nl-NL" dirty="0">
              <a:solidFill>
                <a:srgbClr val="008000">
                  <a:lumMod val="50000"/>
                </a:srgbClr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75" y="2472506"/>
            <a:ext cx="2448000" cy="1656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hthoek 5"/>
          <p:cNvSpPr/>
          <p:nvPr/>
        </p:nvSpPr>
        <p:spPr>
          <a:xfrm>
            <a:off x="641975" y="4593409"/>
            <a:ext cx="244800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nl-NL" dirty="0">
                <a:solidFill>
                  <a:srgbClr val="FFFFFF"/>
                </a:solidFill>
              </a:rPr>
              <a:t>DIFFERENTIATIE NAAR BOVEN EN VERBREDING</a:t>
            </a:r>
          </a:p>
        </p:txBody>
      </p:sp>
      <p:sp>
        <p:nvSpPr>
          <p:cNvPr id="7" name="Rechthoek 6"/>
          <p:cNvSpPr/>
          <p:nvPr/>
        </p:nvSpPr>
        <p:spPr>
          <a:xfrm>
            <a:off x="6090275" y="4593409"/>
            <a:ext cx="244800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nl-NL" dirty="0">
                <a:solidFill>
                  <a:srgbClr val="FFFFFF"/>
                </a:solidFill>
              </a:rPr>
              <a:t>PLUSKLAS KLASEXTERN</a:t>
            </a:r>
          </a:p>
          <a:p>
            <a:pPr algn="ctr" defTabSz="914400"/>
            <a:endParaRPr lang="nl-NL" dirty="0">
              <a:solidFill>
                <a:srgbClr val="FFFFFF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7325" y="5221740"/>
            <a:ext cx="2448000" cy="16560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75" y="2480926"/>
            <a:ext cx="2448000" cy="16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75" y="2480926"/>
            <a:ext cx="2418555" cy="1664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905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BC0F0-A1DC-9F4A-90F7-7E4FE888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VRAGEN</a:t>
            </a:r>
          </a:p>
        </p:txBody>
      </p:sp>
    </p:spTree>
    <p:extLst>
      <p:ext uri="{BB962C8B-B14F-4D97-AF65-F5344CB8AC3E}">
        <p14:creationId xmlns:p14="http://schemas.microsoft.com/office/powerpoint/2010/main" val="2510184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www.exentra.be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136092" y="1476549"/>
            <a:ext cx="2563495" cy="4034790"/>
            <a:chOff x="-5194" y="-10548"/>
            <a:chExt cx="16148" cy="25416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-5194" y="-10548"/>
              <a:ext cx="16148" cy="2541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nl-BE">
                <a:solidFill>
                  <a:srgbClr val="10253F"/>
                </a:solidFill>
              </a:endParaRPr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94" y="-10548"/>
              <a:ext cx="16156" cy="25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73" y="1475739"/>
            <a:ext cx="2574504" cy="40356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Afbeelding 2" descr="Schermafbeelding 2017-11-16 om 14.18.21.png">
            <a:hlinkClick r:id="rId4"/>
            <a:extLst>
              <a:ext uri="{FF2B5EF4-FFF2-40B4-BE49-F238E27FC236}">
                <a16:creationId xmlns:a16="http://schemas.microsoft.com/office/drawing/2014/main" id="{05742F59-5BD3-D142-9EC7-8B597F8E59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85" y="4810539"/>
            <a:ext cx="3028028" cy="1704588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Afbeelding 2">
            <a:hlinkClick r:id="rId6"/>
            <a:extLst>
              <a:ext uri="{FF2B5EF4-FFF2-40B4-BE49-F238E27FC236}">
                <a16:creationId xmlns:a16="http://schemas.microsoft.com/office/drawing/2014/main" id="{FDD5547C-A94F-40E8-BD57-896C544039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8488" y="2978666"/>
            <a:ext cx="3028028" cy="1703265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Afbeelding 2">
            <a:hlinkClick r:id="rId8"/>
            <a:extLst>
              <a:ext uri="{FF2B5EF4-FFF2-40B4-BE49-F238E27FC236}">
                <a16:creationId xmlns:a16="http://schemas.microsoft.com/office/drawing/2014/main" id="{0B1EBEB9-C6D5-4748-86B4-8C2670C235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8488" y="1146133"/>
            <a:ext cx="3028028" cy="1703265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9024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77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zijn wij?</a:t>
            </a:r>
          </a:p>
        </p:txBody>
      </p:sp>
      <p:pic>
        <p:nvPicPr>
          <p:cNvPr id="4" name="Picture 14" descr="EXENTRA_LOGO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96" y="3770268"/>
            <a:ext cx="989577" cy="865494"/>
          </a:xfrm>
          <a:prstGeom prst="rect">
            <a:avLst/>
          </a:prstGeom>
        </p:spPr>
      </p:pic>
      <p:graphicFrame>
        <p:nvGraphicFramePr>
          <p:cNvPr id="5" name="Table 1"/>
          <p:cNvGraphicFramePr>
            <a:graphicFrameLocks noGrp="1"/>
          </p:cNvGraphicFramePr>
          <p:nvPr/>
        </p:nvGraphicFramePr>
        <p:xfrm>
          <a:off x="1404369" y="1232051"/>
          <a:ext cx="7470002" cy="1433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9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599">
                <a:tc grid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noProof="1">
                          <a:solidFill>
                            <a:schemeClr val="bg1"/>
                          </a:solidFill>
                          <a:latin typeface="+mn-lt"/>
                          <a:cs typeface="Helvetica Neue Light"/>
                        </a:rPr>
                        <a:t>Oorsprong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Tx/>
                        <a:buChar char="-"/>
                      </a:pPr>
                      <a:endParaRPr lang="nl-BE" sz="14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9060" marR="9906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Tx/>
                        <a:buNone/>
                      </a:pPr>
                      <a:endParaRPr lang="nl-BE" sz="14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9060" marR="9906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1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noProof="1">
                          <a:solidFill>
                            <a:schemeClr val="bg1"/>
                          </a:solidFill>
                          <a:latin typeface="+mn-lt"/>
                          <a:cs typeface="Helvetica Neue Light"/>
                        </a:rPr>
                        <a:t>Centrum voor Begaafdheids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noProof="1">
                          <a:solidFill>
                            <a:schemeClr val="bg1"/>
                          </a:solidFill>
                          <a:latin typeface="+mn-lt"/>
                          <a:cs typeface="Helvetica Neue Light"/>
                        </a:rPr>
                        <a:t>onderzoek</a:t>
                      </a:r>
                    </a:p>
                  </a:txBody>
                  <a:tcPr anchor="ctr">
                    <a:solidFill>
                      <a:srgbClr val="8AAE3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b="0" u="none" dirty="0">
                          <a:solidFill>
                            <a:schemeClr val="bg1"/>
                          </a:solidFill>
                          <a:latin typeface="+mn-lt"/>
                        </a:rPr>
                        <a:t>-  Opgericht in 1998 door</a:t>
                      </a:r>
                      <a:r>
                        <a:rPr lang="nl-BE" sz="1400" b="0" dirty="0">
                          <a:solidFill>
                            <a:schemeClr val="bg1"/>
                          </a:solidFill>
                          <a:latin typeface="+mn-lt"/>
                        </a:rPr>
                        <a:t>:</a:t>
                      </a:r>
                    </a:p>
                    <a:p>
                      <a:r>
                        <a:rPr lang="nl-NL" sz="1400" b="0" noProof="1">
                          <a:solidFill>
                            <a:schemeClr val="bg1"/>
                          </a:solidFill>
                          <a:latin typeface="+mn-lt"/>
                          <a:cs typeface="Helvetica Neue Light"/>
                        </a:rPr>
                        <a:t>     °  prof. dr. Tessa Kieboom (Univ. Antwerpen)</a:t>
                      </a:r>
                    </a:p>
                    <a:p>
                      <a:pPr marL="0" indent="0">
                        <a:buNone/>
                      </a:pPr>
                      <a:r>
                        <a:rPr lang="nl-NL" sz="1400" b="0" baseline="0" noProof="1">
                          <a:solidFill>
                            <a:schemeClr val="bg1"/>
                          </a:solidFill>
                          <a:latin typeface="+mn-lt"/>
                          <a:cs typeface="Helvetica Neue Light"/>
                        </a:rPr>
                        <a:t>     °  </a:t>
                      </a:r>
                      <a:r>
                        <a:rPr lang="nl-NL" sz="1400" b="0" noProof="1">
                          <a:solidFill>
                            <a:schemeClr val="bg1"/>
                          </a:solidFill>
                          <a:latin typeface="+mn-lt"/>
                          <a:cs typeface="Helvetica Neue Light"/>
                        </a:rPr>
                        <a:t>prof dr. Franz Mönks (Univ. Nijmegen)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Tx/>
                        <a:buChar char="-"/>
                      </a:pPr>
                      <a:r>
                        <a:rPr lang="nl-BE" sz="1400" b="0" dirty="0">
                          <a:solidFill>
                            <a:schemeClr val="bg1"/>
                          </a:solidFill>
                          <a:latin typeface="+mn-lt"/>
                        </a:rPr>
                        <a:t>Sedert</a:t>
                      </a:r>
                      <a:r>
                        <a:rPr lang="nl-BE" sz="14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2014 onderdeel van Exentra</a:t>
                      </a:r>
                    </a:p>
                  </a:txBody>
                  <a:tcPr anchor="ctr">
                    <a:solidFill>
                      <a:srgbClr val="8AAE3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nl-BE" sz="14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1998</a:t>
                      </a:r>
                    </a:p>
                  </a:txBody>
                  <a:tcPr anchor="ctr">
                    <a:solidFill>
                      <a:srgbClr val="8AAE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kstvak 3"/>
          <p:cNvSpPr txBox="1"/>
          <p:nvPr/>
        </p:nvSpPr>
        <p:spPr>
          <a:xfrm>
            <a:off x="1531555" y="6330989"/>
            <a:ext cx="752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noProof="1">
                <a:solidFill>
                  <a:schemeClr val="tx2"/>
                </a:solidFill>
                <a:cs typeface="Helvetica Neue Light"/>
              </a:rPr>
              <a:t>Onder leiding van prof. dr. Tessa Kieboom en prof. dr. ir. Kathleen Venderickx</a:t>
            </a:r>
            <a:endParaRPr lang="nl-NL" dirty="0">
              <a:solidFill>
                <a:schemeClr val="tx2"/>
              </a:solidFill>
            </a:endParaRPr>
          </a:p>
        </p:txBody>
      </p:sp>
      <p:pic>
        <p:nvPicPr>
          <p:cNvPr id="7" name="Afbeelding 3" descr="image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7" y="2016173"/>
            <a:ext cx="1132875" cy="42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1"/>
          <p:cNvGraphicFramePr>
            <a:graphicFrameLocks noGrp="1"/>
          </p:cNvGraphicFramePr>
          <p:nvPr/>
        </p:nvGraphicFramePr>
        <p:xfrm>
          <a:off x="1404370" y="2870351"/>
          <a:ext cx="7464141" cy="3031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5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1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499">
                <a:tc>
                  <a:txBody>
                    <a:bodyPr/>
                    <a:lstStyle/>
                    <a:p>
                      <a:r>
                        <a:rPr lang="nl-BE" baseline="0" dirty="0"/>
                        <a:t>Organisatie</a:t>
                      </a:r>
                      <a:endParaRPr lang="nl-BE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Focus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baseline="0" dirty="0"/>
                        <a:t>info</a:t>
                      </a:r>
                      <a:endParaRPr lang="nl-BE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113">
                <a:tc>
                  <a:txBody>
                    <a:bodyPr/>
                    <a:lstStyle/>
                    <a:p>
                      <a:r>
                        <a:rPr lang="nl-BE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Exentra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40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r>
                        <a:rPr lang="nl-BE" sz="1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Advies</a:t>
                      </a:r>
                    </a:p>
                    <a:p>
                      <a:r>
                        <a:rPr lang="nl-BE" sz="1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Testing</a:t>
                      </a:r>
                    </a:p>
                    <a:p>
                      <a:r>
                        <a:rPr lang="nl-BE" sz="1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Begeleiding</a:t>
                      </a:r>
                    </a:p>
                    <a:p>
                      <a:r>
                        <a:rPr lang="nl-BE" sz="1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Coaching</a:t>
                      </a:r>
                    </a:p>
                    <a:p>
                      <a:r>
                        <a:rPr lang="nl-BE" sz="1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Opleiding</a:t>
                      </a:r>
                    </a:p>
                    <a:p>
                      <a:endParaRPr lang="nl-BE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u="none" dirty="0">
                          <a:solidFill>
                            <a:schemeClr val="bg1"/>
                          </a:solidFill>
                          <a:latin typeface="+mn-lt"/>
                        </a:rPr>
                        <a:t>-  </a:t>
                      </a:r>
                      <a:r>
                        <a:rPr lang="nl-BE" sz="1400" u="none" dirty="0">
                          <a:solidFill>
                            <a:schemeClr val="tx1"/>
                          </a:solidFill>
                          <a:latin typeface="+mn-lt"/>
                        </a:rPr>
                        <a:t>Expertisecentrum</a:t>
                      </a:r>
                      <a:r>
                        <a:rPr lang="nl-BE" sz="1400" u="none" baseline="0" dirty="0">
                          <a:solidFill>
                            <a:schemeClr val="tx1"/>
                          </a:solidFill>
                          <a:latin typeface="+mn-lt"/>
                        </a:rPr>
                        <a:t> rondom hoogbegaafdheid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l-BE" sz="1400" u="none" baseline="0" dirty="0">
                          <a:solidFill>
                            <a:schemeClr val="tx1"/>
                          </a:solidFill>
                          <a:latin typeface="+mn-lt"/>
                        </a:rPr>
                        <a:t>-  Fonds vrienden van </a:t>
                      </a:r>
                      <a:r>
                        <a:rPr lang="nl-BE" sz="1400" u="none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Exentra</a:t>
                      </a:r>
                      <a:r>
                        <a:rPr lang="nl-BE" sz="1400" u="none" baseline="0" dirty="0">
                          <a:solidFill>
                            <a:schemeClr val="tx1"/>
                          </a:solidFill>
                          <a:latin typeface="+mn-lt"/>
                        </a:rPr>
                        <a:t> Koning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l-BE" sz="1400" u="none" baseline="0" dirty="0">
                          <a:solidFill>
                            <a:schemeClr val="tx1"/>
                          </a:solidFill>
                          <a:latin typeface="+mn-lt"/>
                        </a:rPr>
                        <a:t>   Boudewijn Stichting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  <a:defRPr/>
                      </a:pPr>
                      <a:endParaRPr lang="nl-BE" sz="1400" b="1" baseline="0" dirty="0">
                        <a:solidFill>
                          <a:srgbClr val="A91119"/>
                        </a:solidFill>
                        <a:latin typeface="+mn-lt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nl-BE" sz="1400" b="1" baseline="0" dirty="0">
                        <a:solidFill>
                          <a:srgbClr val="A91119"/>
                        </a:solidFill>
                        <a:latin typeface="+mn-lt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nl-BE" sz="1400" b="1" baseline="0" dirty="0">
                        <a:solidFill>
                          <a:srgbClr val="A91119"/>
                        </a:solidFill>
                        <a:latin typeface="+mn-lt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nl-BE" sz="1400" b="1" dirty="0">
                        <a:solidFill>
                          <a:srgbClr val="A91119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2012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750">
                <a:tc>
                  <a:txBody>
                    <a:bodyPr/>
                    <a:lstStyle/>
                    <a:p>
                      <a:r>
                        <a:rPr lang="nl-BE" sz="1400" dirty="0">
                          <a:solidFill>
                            <a:schemeClr val="bg1"/>
                          </a:solidFill>
                          <a:latin typeface="+mn-lt"/>
                        </a:rPr>
                        <a:t>Leerstoel hoogbegaafdheid</a:t>
                      </a:r>
                    </a:p>
                  </a:txBody>
                  <a:tcPr anchor="ctr">
                    <a:solidFill>
                      <a:srgbClr val="AE1119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r>
                        <a:rPr lang="nl-BE" sz="1400" dirty="0">
                          <a:solidFill>
                            <a:schemeClr val="bg1"/>
                          </a:solidFill>
                          <a:latin typeface="+mn-lt"/>
                        </a:rPr>
                        <a:t>Wetenschappelijk</a:t>
                      </a:r>
                      <a:r>
                        <a:rPr lang="nl-BE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onderzoek</a:t>
                      </a:r>
                    </a:p>
                    <a:p>
                      <a:endParaRPr lang="nl-BE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AE11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400" u="non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AE11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l-BE" sz="1400" u="none" dirty="0">
                          <a:solidFill>
                            <a:schemeClr val="bg1"/>
                          </a:solidFill>
                          <a:latin typeface="+mn-lt"/>
                        </a:rPr>
                        <a:t>2014</a:t>
                      </a:r>
                    </a:p>
                  </a:txBody>
                  <a:tcPr anchor="ctr">
                    <a:solidFill>
                      <a:srgbClr val="AE11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9" name="Groeperen 8"/>
          <p:cNvGrpSpPr/>
          <p:nvPr/>
        </p:nvGrpSpPr>
        <p:grpSpPr>
          <a:xfrm>
            <a:off x="4534602" y="4108455"/>
            <a:ext cx="3636987" cy="1505129"/>
            <a:chOff x="4912482" y="4483100"/>
            <a:chExt cx="3940069" cy="1505129"/>
          </a:xfrm>
        </p:grpSpPr>
        <p:sp>
          <p:nvSpPr>
            <p:cNvPr id="10" name="Tekstvak 9"/>
            <p:cNvSpPr txBox="1"/>
            <p:nvPr/>
          </p:nvSpPr>
          <p:spPr>
            <a:xfrm>
              <a:off x="5118098" y="4787900"/>
              <a:ext cx="1479900" cy="1200329"/>
            </a:xfrm>
            <a:prstGeom prst="rect">
              <a:avLst/>
            </a:prstGeom>
            <a:solidFill>
              <a:srgbClr val="801F1B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nl-NL" dirty="0">
                <a:solidFill>
                  <a:srgbClr val="FFFFFF"/>
                </a:solidFill>
              </a:endParaRPr>
            </a:p>
            <a:p>
              <a:pPr algn="ctr"/>
              <a:r>
                <a:rPr lang="nl-NL" dirty="0">
                  <a:solidFill>
                    <a:srgbClr val="FFFFFF"/>
                  </a:solidFill>
                </a:rPr>
                <a:t>KINDEREN</a:t>
              </a:r>
            </a:p>
            <a:p>
              <a:pPr algn="ctr"/>
              <a:r>
                <a:rPr lang="nl-NL" dirty="0">
                  <a:solidFill>
                    <a:srgbClr val="FFFFFF"/>
                  </a:solidFill>
                </a:rPr>
                <a:t>SCHOLEN</a:t>
              </a:r>
            </a:p>
            <a:p>
              <a:pPr algn="ctr"/>
              <a:endParaRPr lang="nl-NL" dirty="0">
                <a:solidFill>
                  <a:srgbClr val="FFFFFF"/>
                </a:solidFill>
              </a:endParaRPr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6803614" y="4781550"/>
              <a:ext cx="1787938" cy="1200329"/>
            </a:xfrm>
            <a:prstGeom prst="rect">
              <a:avLst/>
            </a:prstGeom>
            <a:solidFill>
              <a:srgbClr val="801F1B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nl-NL" dirty="0">
                <a:solidFill>
                  <a:srgbClr val="FFFFFF"/>
                </a:solidFill>
              </a:endParaRPr>
            </a:p>
            <a:p>
              <a:pPr algn="ctr"/>
              <a:r>
                <a:rPr lang="nl-NL" dirty="0">
                  <a:solidFill>
                    <a:srgbClr val="FFFFFF"/>
                  </a:solidFill>
                </a:rPr>
                <a:t>VOLWASSENEN</a:t>
              </a:r>
            </a:p>
            <a:p>
              <a:pPr algn="ctr"/>
              <a:r>
                <a:rPr lang="nl-NL" dirty="0">
                  <a:solidFill>
                    <a:srgbClr val="FFFFFF"/>
                  </a:solidFill>
                </a:rPr>
                <a:t>BEDRIJVEN</a:t>
              </a:r>
              <a:endParaRPr lang="nl-NL" dirty="0">
                <a:solidFill>
                  <a:srgbClr val="A91119"/>
                </a:solidFill>
              </a:endParaRPr>
            </a:p>
            <a:p>
              <a:pPr algn="ctr"/>
              <a:endParaRPr lang="nl-NL" dirty="0">
                <a:solidFill>
                  <a:srgbClr val="FFFFFF"/>
                </a:solidFill>
              </a:endParaRP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4912482" y="4483100"/>
              <a:ext cx="3940069" cy="30777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1400" b="1" dirty="0">
                  <a:solidFill>
                    <a:srgbClr val="F2F2F2"/>
                  </a:solidFill>
                </a:rPr>
                <a:t>&gt; 10.000 hoogbegaafden individueel begeleid</a:t>
              </a:r>
            </a:p>
          </p:txBody>
        </p:sp>
      </p:grpSp>
      <p:pic>
        <p:nvPicPr>
          <p:cNvPr id="13" name="Afbeelding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1" y="5221123"/>
            <a:ext cx="1217741" cy="28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93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D3588-B9BF-824A-8370-C801D87C4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HOOGBEGAAFD – NIET ALTIJD WAT JE DENKT!</a:t>
            </a:r>
          </a:p>
        </p:txBody>
      </p:sp>
    </p:spTree>
    <p:extLst>
      <p:ext uri="{BB962C8B-B14F-4D97-AF65-F5344CB8AC3E}">
        <p14:creationId xmlns:p14="http://schemas.microsoft.com/office/powerpoint/2010/main" val="1082290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CC3C-F011-0247-A191-ECBD3508B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IS HOOGBEGAAFDHEID ECHT?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E844D4-0C46-984B-BCC3-4BC9E78B6803}"/>
              </a:ext>
            </a:extLst>
          </p:cNvPr>
          <p:cNvSpPr txBox="1"/>
          <p:nvPr/>
        </p:nvSpPr>
        <p:spPr>
          <a:xfrm>
            <a:off x="1673872" y="1589310"/>
            <a:ext cx="2398815" cy="3194463"/>
          </a:xfrm>
          <a:prstGeom prst="rect">
            <a:avLst/>
          </a:prstGeom>
          <a:noFill/>
          <a:ln w="57150">
            <a:solidFill>
              <a:srgbClr val="FFE318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705EF-6078-DC4D-9CB6-CD9F77D9585B}"/>
              </a:ext>
            </a:extLst>
          </p:cNvPr>
          <p:cNvSpPr txBox="1"/>
          <p:nvPr/>
        </p:nvSpPr>
        <p:spPr>
          <a:xfrm>
            <a:off x="1804500" y="1733799"/>
            <a:ext cx="2090057" cy="369332"/>
          </a:xfrm>
          <a:prstGeom prst="rect">
            <a:avLst/>
          </a:prstGeom>
          <a:solidFill>
            <a:srgbClr val="FFE318"/>
          </a:solidFill>
          <a:ln w="38100">
            <a:solidFill>
              <a:srgbClr val="FFE3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BREIN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44CC01-E1D5-B74B-97E0-F38B6C44C87D}"/>
              </a:ext>
            </a:extLst>
          </p:cNvPr>
          <p:cNvSpPr txBox="1"/>
          <p:nvPr/>
        </p:nvSpPr>
        <p:spPr>
          <a:xfrm>
            <a:off x="1804500" y="3633849"/>
            <a:ext cx="2173185" cy="954107"/>
          </a:xfrm>
          <a:prstGeom prst="rect">
            <a:avLst/>
          </a:prstGeom>
          <a:noFill/>
          <a:ln w="28575">
            <a:solidFill>
              <a:srgbClr val="FFE3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INTELLIGENTIE</a:t>
            </a:r>
          </a:p>
          <a:p>
            <a:pPr algn="ctr"/>
            <a:r>
              <a:rPr lang="en-US" sz="1400" dirty="0"/>
              <a:t>CREATIVITEIT</a:t>
            </a:r>
          </a:p>
          <a:p>
            <a:pPr algn="ctr"/>
            <a:r>
              <a:rPr lang="en-US" sz="1400" dirty="0"/>
              <a:t>MOTIVATIE</a:t>
            </a:r>
          </a:p>
          <a:p>
            <a:pPr algn="ctr"/>
            <a:endParaRPr lang="en-US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070D25-C1BE-2C41-A714-B4EEC8916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457" y="2254868"/>
            <a:ext cx="1584000" cy="1203839"/>
          </a:xfrm>
          <a:prstGeom prst="rect">
            <a:avLst/>
          </a:prstGeom>
          <a:ln>
            <a:solidFill>
              <a:srgbClr val="FFE318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B9A02F8-A8E8-AF4B-AC8E-CBC984CC09B4}"/>
              </a:ext>
            </a:extLst>
          </p:cNvPr>
          <p:cNvSpPr txBox="1"/>
          <p:nvPr/>
        </p:nvSpPr>
        <p:spPr>
          <a:xfrm>
            <a:off x="1846063" y="4987233"/>
            <a:ext cx="2090057" cy="369332"/>
          </a:xfrm>
          <a:prstGeom prst="rect">
            <a:avLst/>
          </a:prstGeom>
          <a:solidFill>
            <a:srgbClr val="FFE318"/>
          </a:solidFill>
          <a:ln w="38100">
            <a:solidFill>
              <a:srgbClr val="FFE3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LEERHONGER</a:t>
            </a:r>
          </a:p>
        </p:txBody>
      </p:sp>
    </p:spTree>
    <p:extLst>
      <p:ext uri="{BB962C8B-B14F-4D97-AF65-F5344CB8AC3E}">
        <p14:creationId xmlns:p14="http://schemas.microsoft.com/office/powerpoint/2010/main" val="144201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VERSTERKT BEWUSTZIJN</a:t>
            </a:r>
          </a:p>
        </p:txBody>
      </p:sp>
      <p:grpSp>
        <p:nvGrpSpPr>
          <p:cNvPr id="3" name="Groep 8"/>
          <p:cNvGrpSpPr/>
          <p:nvPr/>
        </p:nvGrpSpPr>
        <p:grpSpPr>
          <a:xfrm>
            <a:off x="939452" y="2391509"/>
            <a:ext cx="7390356" cy="4480026"/>
            <a:chOff x="604527" y="2149558"/>
            <a:chExt cx="7934946" cy="4875304"/>
          </a:xfrm>
        </p:grpSpPr>
        <p:sp>
          <p:nvSpPr>
            <p:cNvPr id="4" name="Tekstvak 3"/>
            <p:cNvSpPr txBox="1"/>
            <p:nvPr/>
          </p:nvSpPr>
          <p:spPr>
            <a:xfrm>
              <a:off x="2388094" y="2874333"/>
              <a:ext cx="958788" cy="6776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nl-BE" sz="900" b="1" dirty="0"/>
            </a:p>
          </p:txBody>
        </p:sp>
        <p:sp>
          <p:nvSpPr>
            <p:cNvPr id="5" name="Vrije vorm 4"/>
            <p:cNvSpPr/>
            <p:nvPr/>
          </p:nvSpPr>
          <p:spPr>
            <a:xfrm>
              <a:off x="1615736" y="5131293"/>
              <a:ext cx="6232124" cy="182810"/>
            </a:xfrm>
            <a:custGeom>
              <a:avLst/>
              <a:gdLst>
                <a:gd name="connsiteX0" fmla="*/ 0 w 6232124"/>
                <a:gd name="connsiteY0" fmla="*/ 0 h 182810"/>
                <a:gd name="connsiteX1" fmla="*/ 6232124 w 6232124"/>
                <a:gd name="connsiteY1" fmla="*/ 0 h 18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32124" h="182810">
                  <a:moveTo>
                    <a:pt x="0" y="0"/>
                  </a:moveTo>
                  <a:cubicBezTo>
                    <a:pt x="2792027" y="158318"/>
                    <a:pt x="5584054" y="316637"/>
                    <a:pt x="6232124" y="0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/>
            </a:p>
          </p:txBody>
        </p:sp>
        <p:sp>
          <p:nvSpPr>
            <p:cNvPr id="6" name="Tekstvak 5"/>
            <p:cNvSpPr txBox="1"/>
            <p:nvPr/>
          </p:nvSpPr>
          <p:spPr>
            <a:xfrm>
              <a:off x="1918407" y="5805059"/>
              <a:ext cx="376449" cy="1219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50" dirty="0">
                  <a:solidFill>
                    <a:srgbClr val="002060"/>
                  </a:solidFill>
                </a:rPr>
                <a:t>70</a:t>
              </a:r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3143709" y="5805059"/>
              <a:ext cx="376449" cy="1219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50" dirty="0">
                  <a:solidFill>
                    <a:srgbClr val="002060"/>
                  </a:solidFill>
                </a:rPr>
                <a:t>85</a:t>
              </a: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4361629" y="5805059"/>
              <a:ext cx="465027" cy="1219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50" dirty="0">
                  <a:solidFill>
                    <a:srgbClr val="002060"/>
                  </a:solidFill>
                </a:rPr>
                <a:t>100</a:t>
              </a:r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5616457" y="5805059"/>
              <a:ext cx="494999" cy="1219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50" dirty="0">
                  <a:solidFill>
                    <a:srgbClr val="002060"/>
                  </a:solidFill>
                </a:rPr>
                <a:t>115</a:t>
              </a:r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6841760" y="5805059"/>
              <a:ext cx="473440" cy="1219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50" dirty="0">
                  <a:solidFill>
                    <a:srgbClr val="002060"/>
                  </a:solidFill>
                </a:rPr>
                <a:t>130</a:t>
              </a:r>
            </a:p>
          </p:txBody>
        </p:sp>
        <p:sp>
          <p:nvSpPr>
            <p:cNvPr id="11" name="Vrije vorm 10"/>
            <p:cNvSpPr/>
            <p:nvPr/>
          </p:nvSpPr>
          <p:spPr>
            <a:xfrm>
              <a:off x="877637" y="2751723"/>
              <a:ext cx="7344438" cy="2939989"/>
            </a:xfrm>
            <a:custGeom>
              <a:avLst/>
              <a:gdLst>
                <a:gd name="connsiteX0" fmla="*/ 0 w 8665029"/>
                <a:gd name="connsiteY0" fmla="*/ 3614059 h 3614059"/>
                <a:gd name="connsiteX1" fmla="*/ 2177143 w 8665029"/>
                <a:gd name="connsiteY1" fmla="*/ 2873830 h 3614059"/>
                <a:gd name="connsiteX2" fmla="*/ 4354286 w 8665029"/>
                <a:gd name="connsiteY2" fmla="*/ 2 h 3614059"/>
                <a:gd name="connsiteX3" fmla="*/ 6548846 w 8665029"/>
                <a:gd name="connsiteY3" fmla="*/ 2891248 h 3614059"/>
                <a:gd name="connsiteX4" fmla="*/ 8665029 w 8665029"/>
                <a:gd name="connsiteY4" fmla="*/ 3614059 h 361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5029" h="3614059">
                  <a:moveTo>
                    <a:pt x="0" y="3614059"/>
                  </a:moveTo>
                  <a:cubicBezTo>
                    <a:pt x="725714" y="3545116"/>
                    <a:pt x="1451429" y="3476173"/>
                    <a:pt x="2177143" y="2873830"/>
                  </a:cubicBezTo>
                  <a:cubicBezTo>
                    <a:pt x="2902857" y="2271487"/>
                    <a:pt x="3625669" y="-2901"/>
                    <a:pt x="4354286" y="2"/>
                  </a:cubicBezTo>
                  <a:cubicBezTo>
                    <a:pt x="5082903" y="2905"/>
                    <a:pt x="5830389" y="2288905"/>
                    <a:pt x="6548846" y="2891248"/>
                  </a:cubicBezTo>
                  <a:cubicBezTo>
                    <a:pt x="7267303" y="3493591"/>
                    <a:pt x="8665029" y="3614059"/>
                    <a:pt x="8665029" y="3614059"/>
                  </a:cubicBezTo>
                </a:path>
              </a:pathLst>
            </a:custGeom>
            <a:ln w="127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 sz="1350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604527" y="5691712"/>
              <a:ext cx="7934946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ep 19"/>
            <p:cNvGrpSpPr/>
            <p:nvPr/>
          </p:nvGrpSpPr>
          <p:grpSpPr>
            <a:xfrm>
              <a:off x="2106631" y="2149558"/>
              <a:ext cx="4893832" cy="3620081"/>
              <a:chOff x="1685109" y="1254034"/>
              <a:chExt cx="5773783" cy="4450080"/>
            </a:xfrm>
          </p:grpSpPr>
          <p:cxnSp>
            <p:nvCxnSpPr>
              <p:cNvPr id="24" name="Rechte verbindingslijn 23"/>
              <p:cNvCxnSpPr/>
              <p:nvPr/>
            </p:nvCxnSpPr>
            <p:spPr>
              <a:xfrm>
                <a:off x="4572000" y="1254034"/>
                <a:ext cx="0" cy="445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/>
              <p:cNvCxnSpPr/>
              <p:nvPr/>
            </p:nvCxnSpPr>
            <p:spPr>
              <a:xfrm>
                <a:off x="6021976" y="1254034"/>
                <a:ext cx="0" cy="445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/>
              <p:cNvCxnSpPr/>
              <p:nvPr/>
            </p:nvCxnSpPr>
            <p:spPr>
              <a:xfrm>
                <a:off x="7458892" y="1254034"/>
                <a:ext cx="0" cy="445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26"/>
              <p:cNvCxnSpPr/>
              <p:nvPr/>
            </p:nvCxnSpPr>
            <p:spPr>
              <a:xfrm>
                <a:off x="3130732" y="1254034"/>
                <a:ext cx="0" cy="445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27"/>
              <p:cNvCxnSpPr/>
              <p:nvPr/>
            </p:nvCxnSpPr>
            <p:spPr>
              <a:xfrm>
                <a:off x="1685109" y="1254034"/>
                <a:ext cx="0" cy="445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hthoek 13"/>
            <p:cNvSpPr/>
            <p:nvPr/>
          </p:nvSpPr>
          <p:spPr>
            <a:xfrm>
              <a:off x="888710" y="3409002"/>
              <a:ext cx="1206851" cy="1219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sz="1050" b="1" dirty="0"/>
                <a:t>zeer zwak</a:t>
              </a:r>
            </a:p>
            <a:p>
              <a:pPr algn="ctr"/>
              <a:r>
                <a:rPr lang="nl-BE" sz="1050" b="1" dirty="0"/>
                <a:t>begaafd</a:t>
              </a:r>
            </a:p>
          </p:txBody>
        </p:sp>
        <p:sp>
          <p:nvSpPr>
            <p:cNvPr id="15" name="Rechthoek 14"/>
            <p:cNvSpPr/>
            <p:nvPr/>
          </p:nvSpPr>
          <p:spPr>
            <a:xfrm>
              <a:off x="2126254" y="3057718"/>
              <a:ext cx="1206851" cy="1219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sz="1050" b="1" dirty="0"/>
                <a:t> zwak begaafd</a:t>
              </a:r>
            </a:p>
          </p:txBody>
        </p:sp>
        <p:sp>
          <p:nvSpPr>
            <p:cNvPr id="16" name="Rechthoek 15"/>
            <p:cNvSpPr/>
            <p:nvPr/>
          </p:nvSpPr>
          <p:spPr>
            <a:xfrm>
              <a:off x="3339316" y="4000180"/>
              <a:ext cx="2439534" cy="1219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sz="1050" b="1" dirty="0"/>
                <a:t>gemiddeld</a:t>
              </a:r>
            </a:p>
            <a:p>
              <a:pPr algn="ctr"/>
              <a:r>
                <a:rPr lang="nl-BE" sz="1050" b="1" dirty="0"/>
                <a:t>68% van de bevolking</a:t>
              </a:r>
            </a:p>
          </p:txBody>
        </p:sp>
        <p:sp>
          <p:nvSpPr>
            <p:cNvPr id="17" name="Rechthoek 16"/>
            <p:cNvSpPr/>
            <p:nvPr/>
          </p:nvSpPr>
          <p:spPr>
            <a:xfrm>
              <a:off x="5793612" y="3273256"/>
              <a:ext cx="1206851" cy="745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sz="1050" b="1" dirty="0"/>
                <a:t>begaafd</a:t>
              </a:r>
            </a:p>
          </p:txBody>
        </p:sp>
        <p:sp>
          <p:nvSpPr>
            <p:cNvPr id="18" name="Rechthoek 17"/>
            <p:cNvSpPr/>
            <p:nvPr/>
          </p:nvSpPr>
          <p:spPr>
            <a:xfrm>
              <a:off x="7038078" y="3632109"/>
              <a:ext cx="1206851" cy="1219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sz="1050" b="1" dirty="0"/>
                <a:t>hoogbegaafd</a:t>
              </a:r>
            </a:p>
          </p:txBody>
        </p:sp>
        <p:cxnSp>
          <p:nvCxnSpPr>
            <p:cNvPr id="19" name="Rechte verbindingslijn met pijl 18"/>
            <p:cNvCxnSpPr/>
            <p:nvPr/>
          </p:nvCxnSpPr>
          <p:spPr>
            <a:xfrm>
              <a:off x="2113154" y="4348156"/>
              <a:ext cx="122431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met pijl 19"/>
            <p:cNvCxnSpPr/>
            <p:nvPr/>
          </p:nvCxnSpPr>
          <p:spPr>
            <a:xfrm>
              <a:off x="3325539" y="5162565"/>
              <a:ext cx="245331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met pijl 20"/>
            <p:cNvCxnSpPr/>
            <p:nvPr/>
          </p:nvCxnSpPr>
          <p:spPr>
            <a:xfrm>
              <a:off x="5784879" y="4376062"/>
              <a:ext cx="122431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met pijl 21"/>
            <p:cNvCxnSpPr/>
            <p:nvPr/>
          </p:nvCxnSpPr>
          <p:spPr>
            <a:xfrm>
              <a:off x="925411" y="4729068"/>
              <a:ext cx="1189587" cy="17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met pijl 22"/>
            <p:cNvCxnSpPr/>
            <p:nvPr/>
          </p:nvCxnSpPr>
          <p:spPr>
            <a:xfrm flipH="1">
              <a:off x="7025107" y="4781340"/>
              <a:ext cx="11575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hthoek 28"/>
          <p:cNvSpPr/>
          <p:nvPr/>
        </p:nvSpPr>
        <p:spPr>
          <a:xfrm>
            <a:off x="1308757" y="1404583"/>
            <a:ext cx="2149349" cy="600164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endParaRPr lang="nl-NL" sz="300" b="1" dirty="0">
              <a:solidFill>
                <a:schemeClr val="bg1"/>
              </a:solidFill>
            </a:endParaRPr>
          </a:p>
          <a:p>
            <a:pPr algn="ctr"/>
            <a:r>
              <a:rPr lang="nl-NL" sz="1350" b="1" dirty="0">
                <a:solidFill>
                  <a:schemeClr val="bg1"/>
                </a:solidFill>
              </a:rPr>
              <a:t>BEWUSTZIJN </a:t>
            </a:r>
            <a:r>
              <a:rPr lang="nl-NL" sz="1350" b="1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nl-NL" sz="1350" b="1" dirty="0">
              <a:solidFill>
                <a:schemeClr val="bg1"/>
              </a:solidFill>
            </a:endParaRPr>
          </a:p>
          <a:p>
            <a:pPr algn="ctr"/>
            <a:r>
              <a:rPr lang="nl-NL" sz="1350" b="1" dirty="0">
                <a:solidFill>
                  <a:schemeClr val="bg1"/>
                </a:solidFill>
              </a:rPr>
              <a:t>GEVOLGEN </a:t>
            </a:r>
            <a:r>
              <a:rPr lang="nl-NL" sz="1350" b="1" dirty="0">
                <a:solidFill>
                  <a:schemeClr val="bg1"/>
                </a:solidFill>
                <a:sym typeface="Wingdings"/>
              </a:rPr>
              <a:t> omgeving</a:t>
            </a:r>
          </a:p>
          <a:p>
            <a:pPr algn="ctr"/>
            <a:endParaRPr lang="nl-BE" sz="300" b="1" dirty="0"/>
          </a:p>
        </p:txBody>
      </p:sp>
      <p:sp>
        <p:nvSpPr>
          <p:cNvPr id="30" name="Rechthoek 29"/>
          <p:cNvSpPr/>
          <p:nvPr/>
        </p:nvSpPr>
        <p:spPr>
          <a:xfrm>
            <a:off x="5821748" y="1446783"/>
            <a:ext cx="2149349" cy="600164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endParaRPr lang="nl-NL" sz="300" b="1" dirty="0">
              <a:solidFill>
                <a:schemeClr val="bg1"/>
              </a:solidFill>
            </a:endParaRPr>
          </a:p>
          <a:p>
            <a:pPr algn="ctr"/>
            <a:r>
              <a:rPr lang="nl-NL" sz="1350" b="1" dirty="0">
                <a:solidFill>
                  <a:schemeClr val="bg1"/>
                </a:solidFill>
              </a:rPr>
              <a:t>BEWUSTZIJN </a:t>
            </a:r>
            <a:r>
              <a:rPr lang="nl-NL" sz="1350" b="1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nl-NL" sz="1350" b="1" dirty="0">
              <a:solidFill>
                <a:schemeClr val="bg1"/>
              </a:solidFill>
            </a:endParaRPr>
          </a:p>
          <a:p>
            <a:pPr algn="ctr"/>
            <a:r>
              <a:rPr lang="nl-NL" sz="1350" b="1" dirty="0">
                <a:solidFill>
                  <a:schemeClr val="bg1"/>
                </a:solidFill>
              </a:rPr>
              <a:t>GEVOLGEN </a:t>
            </a:r>
            <a:r>
              <a:rPr lang="nl-NL" sz="1350" b="1" dirty="0">
                <a:solidFill>
                  <a:schemeClr val="bg1"/>
                </a:solidFill>
                <a:sym typeface="Wingdings"/>
              </a:rPr>
              <a:t> persoon zelf</a:t>
            </a:r>
          </a:p>
          <a:p>
            <a:pPr algn="ctr"/>
            <a:endParaRPr lang="nl-BE" sz="300" b="1" dirty="0"/>
          </a:p>
        </p:txBody>
      </p:sp>
    </p:spTree>
    <p:extLst>
      <p:ext uri="{BB962C8B-B14F-4D97-AF65-F5344CB8AC3E}">
        <p14:creationId xmlns:p14="http://schemas.microsoft.com/office/powerpoint/2010/main" val="409966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CC3C-F011-0247-A191-ECBD3508B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BREIN EN ZIJN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E844D4-0C46-984B-BCC3-4BC9E78B6803}"/>
              </a:ext>
            </a:extLst>
          </p:cNvPr>
          <p:cNvSpPr txBox="1"/>
          <p:nvPr/>
        </p:nvSpPr>
        <p:spPr>
          <a:xfrm>
            <a:off x="1645743" y="1589310"/>
            <a:ext cx="2398815" cy="3194463"/>
          </a:xfrm>
          <a:prstGeom prst="rect">
            <a:avLst/>
          </a:prstGeom>
          <a:noFill/>
          <a:ln w="57150">
            <a:solidFill>
              <a:srgbClr val="FFE318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64455D-4D81-984F-9D71-55E08702B2B1}"/>
              </a:ext>
            </a:extLst>
          </p:cNvPr>
          <p:cNvSpPr txBox="1"/>
          <p:nvPr/>
        </p:nvSpPr>
        <p:spPr>
          <a:xfrm>
            <a:off x="5132175" y="1589310"/>
            <a:ext cx="2398815" cy="319446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705EF-6078-DC4D-9CB6-CD9F77D9585B}"/>
              </a:ext>
            </a:extLst>
          </p:cNvPr>
          <p:cNvSpPr txBox="1"/>
          <p:nvPr/>
        </p:nvSpPr>
        <p:spPr>
          <a:xfrm>
            <a:off x="1776371" y="1733799"/>
            <a:ext cx="2090057" cy="369332"/>
          </a:xfrm>
          <a:prstGeom prst="rect">
            <a:avLst/>
          </a:prstGeom>
          <a:solidFill>
            <a:srgbClr val="FFE318"/>
          </a:solidFill>
          <a:ln w="38100">
            <a:solidFill>
              <a:srgbClr val="FFE3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BREIN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55A489-3529-5646-B63B-D3B2631B74AA}"/>
              </a:ext>
            </a:extLst>
          </p:cNvPr>
          <p:cNvSpPr txBox="1"/>
          <p:nvPr/>
        </p:nvSpPr>
        <p:spPr>
          <a:xfrm>
            <a:off x="5286553" y="1733799"/>
            <a:ext cx="2090057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ZIJN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66B54C-3937-5342-BF8F-629945792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580" y="2207368"/>
            <a:ext cx="864000" cy="1299249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44CC01-E1D5-B74B-97E0-F38B6C44C87D}"/>
              </a:ext>
            </a:extLst>
          </p:cNvPr>
          <p:cNvSpPr txBox="1"/>
          <p:nvPr/>
        </p:nvSpPr>
        <p:spPr>
          <a:xfrm>
            <a:off x="1776371" y="3633849"/>
            <a:ext cx="2173185" cy="954107"/>
          </a:xfrm>
          <a:prstGeom prst="rect">
            <a:avLst/>
          </a:prstGeom>
          <a:noFill/>
          <a:ln w="28575">
            <a:solidFill>
              <a:srgbClr val="FFE3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INTELLIGENTIE</a:t>
            </a:r>
          </a:p>
          <a:p>
            <a:pPr algn="ctr"/>
            <a:r>
              <a:rPr lang="en-US" sz="1400" dirty="0"/>
              <a:t>CREATIVITEIT</a:t>
            </a:r>
          </a:p>
          <a:p>
            <a:pPr algn="ctr"/>
            <a:r>
              <a:rPr lang="en-US" sz="1400" dirty="0"/>
              <a:t>MOTIVATIE</a:t>
            </a:r>
          </a:p>
          <a:p>
            <a:pPr algn="ctr"/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700D19-7E40-A349-8792-53F91A5C3B7E}"/>
              </a:ext>
            </a:extLst>
          </p:cNvPr>
          <p:cNvSpPr txBox="1"/>
          <p:nvPr/>
        </p:nvSpPr>
        <p:spPr>
          <a:xfrm>
            <a:off x="5244988" y="3633848"/>
            <a:ext cx="2173185" cy="95410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RECHTVAARDIGHEID</a:t>
            </a:r>
          </a:p>
          <a:p>
            <a:pPr algn="ctr"/>
            <a:r>
              <a:rPr lang="en-US" sz="1400" dirty="0"/>
              <a:t>GEVOELIG</a:t>
            </a:r>
            <a:br>
              <a:rPr lang="en-US" sz="1400" dirty="0"/>
            </a:br>
            <a:r>
              <a:rPr lang="en-US" sz="1400" dirty="0"/>
              <a:t>KRITISCHE INSTELLING</a:t>
            </a:r>
          </a:p>
          <a:p>
            <a:pPr algn="ctr"/>
            <a:r>
              <a:rPr lang="en-US" sz="1400" dirty="0"/>
              <a:t>LAT HOOG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070D25-C1BE-2C41-A714-B4EEC8916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0328" y="2254868"/>
            <a:ext cx="1584000" cy="1203839"/>
          </a:xfrm>
          <a:prstGeom prst="rect">
            <a:avLst/>
          </a:prstGeom>
          <a:ln>
            <a:solidFill>
              <a:srgbClr val="FFE318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2C905E5-7A41-0D4E-A9EA-72FCA6A57DB3}"/>
              </a:ext>
            </a:extLst>
          </p:cNvPr>
          <p:cNvSpPr txBox="1"/>
          <p:nvPr/>
        </p:nvSpPr>
        <p:spPr>
          <a:xfrm>
            <a:off x="5286553" y="4987233"/>
            <a:ext cx="2090057" cy="369332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ANDERS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9A02F8-A8E8-AF4B-AC8E-CBC984CC09B4}"/>
              </a:ext>
            </a:extLst>
          </p:cNvPr>
          <p:cNvSpPr txBox="1"/>
          <p:nvPr/>
        </p:nvSpPr>
        <p:spPr>
          <a:xfrm>
            <a:off x="1817934" y="4987233"/>
            <a:ext cx="2090057" cy="369332"/>
          </a:xfrm>
          <a:prstGeom prst="rect">
            <a:avLst/>
          </a:prstGeom>
          <a:solidFill>
            <a:srgbClr val="FFE318"/>
          </a:solidFill>
          <a:ln w="38100">
            <a:solidFill>
              <a:srgbClr val="FFE3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LEERHONGER</a:t>
            </a:r>
          </a:p>
        </p:txBody>
      </p:sp>
    </p:spTree>
    <p:extLst>
      <p:ext uri="{BB962C8B-B14F-4D97-AF65-F5344CB8AC3E}">
        <p14:creationId xmlns:p14="http://schemas.microsoft.com/office/powerpoint/2010/main" val="1481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BC0F0-A1DC-9F4A-90F7-7E4FE888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TALENT MOET GROEIEN</a:t>
            </a:r>
          </a:p>
        </p:txBody>
      </p:sp>
    </p:spTree>
    <p:extLst>
      <p:ext uri="{BB962C8B-B14F-4D97-AF65-F5344CB8AC3E}">
        <p14:creationId xmlns:p14="http://schemas.microsoft.com/office/powerpoint/2010/main" val="3628647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overeenkomsten - verschillen Voetbal-en-dan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82" y="1476915"/>
            <a:ext cx="1285710" cy="720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eperen 6"/>
          <p:cNvGrpSpPr/>
          <p:nvPr/>
        </p:nvGrpSpPr>
        <p:grpSpPr>
          <a:xfrm>
            <a:off x="2873022" y="1209580"/>
            <a:ext cx="3734752" cy="2354384"/>
            <a:chOff x="85773" y="1230924"/>
            <a:chExt cx="3734752" cy="2354384"/>
          </a:xfrm>
        </p:grpSpPr>
        <p:sp>
          <p:nvSpPr>
            <p:cNvPr id="8" name="Rechthoek 7"/>
            <p:cNvSpPr/>
            <p:nvPr/>
          </p:nvSpPr>
          <p:spPr>
            <a:xfrm>
              <a:off x="87923" y="1230924"/>
              <a:ext cx="3526692" cy="2354384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9" name="Groeperen 8"/>
            <p:cNvGrpSpPr/>
            <p:nvPr/>
          </p:nvGrpSpPr>
          <p:grpSpPr>
            <a:xfrm>
              <a:off x="85773" y="1318846"/>
              <a:ext cx="3734752" cy="2161504"/>
              <a:chOff x="85773" y="1152770"/>
              <a:chExt cx="3734752" cy="2327580"/>
            </a:xfrm>
          </p:grpSpPr>
          <p:grpSp>
            <p:nvGrpSpPr>
              <p:cNvPr id="10" name="Groeperen 9"/>
              <p:cNvGrpSpPr/>
              <p:nvPr/>
            </p:nvGrpSpPr>
            <p:grpSpPr>
              <a:xfrm>
                <a:off x="85773" y="1152770"/>
                <a:ext cx="3393103" cy="2086701"/>
                <a:chOff x="4736239" y="2428629"/>
                <a:chExt cx="3299930" cy="2452079"/>
              </a:xfrm>
            </p:grpSpPr>
            <p:cxnSp>
              <p:nvCxnSpPr>
                <p:cNvPr id="14" name="Rechte verbindingslijn 13"/>
                <p:cNvCxnSpPr/>
                <p:nvPr/>
              </p:nvCxnSpPr>
              <p:spPr>
                <a:xfrm flipV="1">
                  <a:off x="5427784" y="2579074"/>
                  <a:ext cx="1967524" cy="1715478"/>
                </a:xfrm>
                <a:prstGeom prst="line">
                  <a:avLst/>
                </a:prstGeom>
                <a:ln w="76200" cap="rnd" cmpd="sng">
                  <a:solidFill>
                    <a:srgbClr val="A9E249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Rechte verbindingslijn 14"/>
                <p:cNvCxnSpPr/>
                <p:nvPr/>
              </p:nvCxnSpPr>
              <p:spPr>
                <a:xfrm flipV="1">
                  <a:off x="5421923" y="3049707"/>
                  <a:ext cx="1973385" cy="1260230"/>
                </a:xfrm>
                <a:prstGeom prst="line">
                  <a:avLst/>
                </a:prstGeom>
                <a:ln w="76200" cap="rnd" cmpd="sng">
                  <a:solidFill>
                    <a:srgbClr val="A9E24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Rechte verbindingslijn 15"/>
                <p:cNvCxnSpPr/>
                <p:nvPr/>
              </p:nvCxnSpPr>
              <p:spPr>
                <a:xfrm flipV="1">
                  <a:off x="5427785" y="3567476"/>
                  <a:ext cx="1908907" cy="738554"/>
                </a:xfrm>
                <a:prstGeom prst="line">
                  <a:avLst/>
                </a:prstGeom>
                <a:ln w="76200" cap="rnd" cmpd="sng">
                  <a:solidFill>
                    <a:srgbClr val="A9E24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Rechte verbindingslijn met pijl 16"/>
                <p:cNvCxnSpPr/>
                <p:nvPr/>
              </p:nvCxnSpPr>
              <p:spPr>
                <a:xfrm>
                  <a:off x="5017477" y="4870939"/>
                  <a:ext cx="3018692" cy="976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Rechte verbindingslijn met pijl 17"/>
                <p:cNvCxnSpPr/>
                <p:nvPr/>
              </p:nvCxnSpPr>
              <p:spPr>
                <a:xfrm flipH="1" flipV="1">
                  <a:off x="5017477" y="2428629"/>
                  <a:ext cx="5862" cy="244817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kstvak 18"/>
                <p:cNvSpPr txBox="1"/>
                <p:nvPr/>
              </p:nvSpPr>
              <p:spPr>
                <a:xfrm rot="16200000">
                  <a:off x="4359841" y="2838979"/>
                  <a:ext cx="1022190" cy="2693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1200" dirty="0">
                      <a:latin typeface="+mj-lt"/>
                    </a:rPr>
                    <a:t>prestatie</a:t>
                  </a:r>
                </a:p>
              </p:txBody>
            </p:sp>
            <p:sp>
              <p:nvSpPr>
                <p:cNvPr id="20" name="Tekstvak 19"/>
                <p:cNvSpPr txBox="1"/>
                <p:nvPr/>
              </p:nvSpPr>
              <p:spPr>
                <a:xfrm>
                  <a:off x="5513982" y="4345600"/>
                  <a:ext cx="1713534" cy="3616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 sz="1400" dirty="0">
                      <a:solidFill>
                        <a:schemeClr val="tx2"/>
                      </a:solidFill>
                      <a:latin typeface="+mj-lt"/>
                    </a:rPr>
                    <a:t>zichtbaar</a:t>
                  </a:r>
                </a:p>
              </p:txBody>
            </p:sp>
            <p:cxnSp>
              <p:nvCxnSpPr>
                <p:cNvPr id="21" name="Rechte verbindingslijn 20"/>
                <p:cNvCxnSpPr/>
                <p:nvPr/>
              </p:nvCxnSpPr>
              <p:spPr>
                <a:xfrm>
                  <a:off x="5353538" y="4313361"/>
                  <a:ext cx="2461847" cy="0"/>
                </a:xfrm>
                <a:prstGeom prst="line">
                  <a:avLst/>
                </a:prstGeom>
                <a:ln w="101600" cap="rnd" cmpd="sng"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Gestreepte pijl rechts 10"/>
              <p:cNvSpPr/>
              <p:nvPr/>
            </p:nvSpPr>
            <p:spPr>
              <a:xfrm rot="19323994">
                <a:off x="1518321" y="1581706"/>
                <a:ext cx="2076794" cy="817777"/>
              </a:xfrm>
              <a:prstGeom prst="stripedRightArrow">
                <a:avLst>
                  <a:gd name="adj1" fmla="val 42065"/>
                  <a:gd name="adj2" fmla="val 37627"/>
                </a:avLst>
              </a:prstGeom>
              <a:solidFill>
                <a:schemeClr val="accent5"/>
              </a:solidFill>
              <a:ln>
                <a:solidFill>
                  <a:srgbClr val="199FE2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2" name="Tekstvak 11"/>
              <p:cNvSpPr txBox="1"/>
              <p:nvPr/>
            </p:nvSpPr>
            <p:spPr>
              <a:xfrm rot="19387017">
                <a:off x="1504463" y="1778002"/>
                <a:ext cx="21687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dirty="0">
                    <a:solidFill>
                      <a:schemeClr val="bg1"/>
                    </a:solidFill>
                  </a:rPr>
                  <a:t>GROEI</a:t>
                </a:r>
              </a:p>
            </p:txBody>
          </p:sp>
          <p:sp>
            <p:nvSpPr>
              <p:cNvPr id="13" name="Tekstvak 12"/>
              <p:cNvSpPr txBox="1"/>
              <p:nvPr/>
            </p:nvSpPr>
            <p:spPr>
              <a:xfrm>
                <a:off x="2950649" y="3203351"/>
                <a:ext cx="86987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200" dirty="0">
                    <a:latin typeface="+mj-lt"/>
                  </a:rPr>
                  <a:t>tijd</a:t>
                </a:r>
              </a:p>
            </p:txBody>
          </p:sp>
        </p:grpSp>
      </p:grpSp>
      <p:grpSp>
        <p:nvGrpSpPr>
          <p:cNvPr id="45" name="Groeperen 44"/>
          <p:cNvGrpSpPr/>
          <p:nvPr/>
        </p:nvGrpSpPr>
        <p:grpSpPr>
          <a:xfrm>
            <a:off x="2860604" y="3895226"/>
            <a:ext cx="3850327" cy="2603565"/>
            <a:chOff x="2860604" y="3895226"/>
            <a:chExt cx="3850327" cy="2603565"/>
          </a:xfrm>
        </p:grpSpPr>
        <p:sp>
          <p:nvSpPr>
            <p:cNvPr id="23" name="Rechthoek 22"/>
            <p:cNvSpPr/>
            <p:nvPr/>
          </p:nvSpPr>
          <p:spPr>
            <a:xfrm>
              <a:off x="2860604" y="4144407"/>
              <a:ext cx="3526692" cy="2354384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44" name="Groeperen 43"/>
            <p:cNvGrpSpPr/>
            <p:nvPr/>
          </p:nvGrpSpPr>
          <p:grpSpPr>
            <a:xfrm>
              <a:off x="2871842" y="3895226"/>
              <a:ext cx="3839089" cy="2587934"/>
              <a:chOff x="2871842" y="3895226"/>
              <a:chExt cx="3839089" cy="2587934"/>
            </a:xfrm>
          </p:grpSpPr>
          <p:grpSp>
            <p:nvGrpSpPr>
              <p:cNvPr id="25" name="Groeperen 24"/>
              <p:cNvGrpSpPr/>
              <p:nvPr/>
            </p:nvGrpSpPr>
            <p:grpSpPr>
              <a:xfrm>
                <a:off x="2871842" y="3895226"/>
                <a:ext cx="3839089" cy="2347840"/>
                <a:chOff x="2657478" y="2712622"/>
                <a:chExt cx="3839089" cy="2347840"/>
              </a:xfrm>
            </p:grpSpPr>
            <p:cxnSp>
              <p:nvCxnSpPr>
                <p:cNvPr id="28" name="Rechte verbindingslijn met pijl 27"/>
                <p:cNvCxnSpPr/>
                <p:nvPr/>
              </p:nvCxnSpPr>
              <p:spPr>
                <a:xfrm flipH="1" flipV="1">
                  <a:off x="2947746" y="3063401"/>
                  <a:ext cx="20172" cy="198338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9" name="Groeperen 28"/>
                <p:cNvGrpSpPr/>
                <p:nvPr/>
              </p:nvGrpSpPr>
              <p:grpSpPr>
                <a:xfrm>
                  <a:off x="2657478" y="2712622"/>
                  <a:ext cx="3839089" cy="2347840"/>
                  <a:chOff x="293324" y="2546545"/>
                  <a:chExt cx="3839089" cy="2347840"/>
                </a:xfrm>
              </p:grpSpPr>
              <p:cxnSp>
                <p:nvCxnSpPr>
                  <p:cNvPr id="30" name="Rechte verbindingslijn met pijl 29"/>
                  <p:cNvCxnSpPr/>
                  <p:nvPr/>
                </p:nvCxnSpPr>
                <p:spPr>
                  <a:xfrm>
                    <a:off x="597903" y="4884616"/>
                    <a:ext cx="3018692" cy="9769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Tekstvak 30"/>
                  <p:cNvSpPr txBox="1"/>
                  <p:nvPr/>
                </p:nvSpPr>
                <p:spPr>
                  <a:xfrm rot="16200000">
                    <a:off x="-176349" y="3016218"/>
                    <a:ext cx="121634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1200" dirty="0">
                        <a:latin typeface="+mj-lt"/>
                      </a:rPr>
                      <a:t>prestatie</a:t>
                    </a:r>
                  </a:p>
                </p:txBody>
              </p:sp>
              <p:cxnSp>
                <p:nvCxnSpPr>
                  <p:cNvPr id="32" name="Rechte verbindingslijn 31"/>
                  <p:cNvCxnSpPr/>
                  <p:nvPr/>
                </p:nvCxnSpPr>
                <p:spPr>
                  <a:xfrm>
                    <a:off x="822595" y="3380142"/>
                    <a:ext cx="2637692" cy="0"/>
                  </a:xfrm>
                  <a:prstGeom prst="line">
                    <a:avLst/>
                  </a:prstGeom>
                  <a:ln w="101600" cap="rnd" cmpd="sng"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Tekstvak 32"/>
                  <p:cNvSpPr txBox="1"/>
                  <p:nvPr/>
                </p:nvSpPr>
                <p:spPr>
                  <a:xfrm>
                    <a:off x="1057048" y="3038208"/>
                    <a:ext cx="300892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1400" dirty="0">
                        <a:solidFill>
                          <a:schemeClr val="tx2"/>
                        </a:solidFill>
                        <a:latin typeface="+mj-lt"/>
                      </a:rPr>
                      <a:t>IQ   </a:t>
                    </a:r>
                    <a:r>
                      <a:rPr lang="nl-NL" sz="1400" dirty="0">
                        <a:solidFill>
                          <a:schemeClr val="tx2"/>
                        </a:solidFill>
                        <a:latin typeface="+mj-lt"/>
                        <a:sym typeface="Wingdings"/>
                      </a:rPr>
                      <a:t>   verwachting</a:t>
                    </a:r>
                    <a:endParaRPr lang="nl-NL" sz="1400" dirty="0">
                      <a:solidFill>
                        <a:schemeClr val="tx2"/>
                      </a:solidFill>
                      <a:latin typeface="+mj-lt"/>
                    </a:endParaRPr>
                  </a:p>
                </p:txBody>
              </p:sp>
              <p:cxnSp>
                <p:nvCxnSpPr>
                  <p:cNvPr id="34" name="Rechte verbindingslijn 33"/>
                  <p:cNvCxnSpPr/>
                  <p:nvPr/>
                </p:nvCxnSpPr>
                <p:spPr>
                  <a:xfrm>
                    <a:off x="828457" y="3991700"/>
                    <a:ext cx="2637692" cy="0"/>
                  </a:xfrm>
                  <a:prstGeom prst="line">
                    <a:avLst/>
                  </a:prstGeom>
                  <a:ln w="76200" cap="rnd" cmpd="sng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Tekstvak 34"/>
                  <p:cNvSpPr txBox="1"/>
                  <p:nvPr/>
                </p:nvSpPr>
                <p:spPr>
                  <a:xfrm>
                    <a:off x="2244989" y="3659538"/>
                    <a:ext cx="694379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1400" dirty="0">
                        <a:solidFill>
                          <a:schemeClr val="accent6"/>
                        </a:solidFill>
                        <a:latin typeface="+mj-lt"/>
                      </a:rPr>
                      <a:t>Lui</a:t>
                    </a:r>
                  </a:p>
                </p:txBody>
              </p:sp>
              <p:cxnSp>
                <p:nvCxnSpPr>
                  <p:cNvPr id="36" name="Rechte verbindingslijn 35"/>
                  <p:cNvCxnSpPr/>
                  <p:nvPr/>
                </p:nvCxnSpPr>
                <p:spPr>
                  <a:xfrm>
                    <a:off x="834319" y="4271096"/>
                    <a:ext cx="2637692" cy="0"/>
                  </a:xfrm>
                  <a:prstGeom prst="line">
                    <a:avLst/>
                  </a:prstGeom>
                  <a:ln w="76200" cap="rnd" cmpd="sng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Rechte verbindingslijn 36"/>
                  <p:cNvCxnSpPr/>
                  <p:nvPr/>
                </p:nvCxnSpPr>
                <p:spPr>
                  <a:xfrm>
                    <a:off x="830412" y="4579803"/>
                    <a:ext cx="2637692" cy="0"/>
                  </a:xfrm>
                  <a:prstGeom prst="line">
                    <a:avLst/>
                  </a:prstGeom>
                  <a:ln w="76200" cap="rnd" cmpd="sng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Tekstvak 37"/>
                  <p:cNvSpPr txBox="1"/>
                  <p:nvPr/>
                </p:nvSpPr>
                <p:spPr>
                  <a:xfrm>
                    <a:off x="1723320" y="3968245"/>
                    <a:ext cx="198449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1400" dirty="0">
                        <a:solidFill>
                          <a:schemeClr val="accent6"/>
                        </a:solidFill>
                        <a:latin typeface="+mj-lt"/>
                      </a:rPr>
                      <a:t>Onderpresteerder </a:t>
                    </a:r>
                  </a:p>
                </p:txBody>
              </p:sp>
              <p:sp>
                <p:nvSpPr>
                  <p:cNvPr id="39" name="Tekstvak 38"/>
                  <p:cNvSpPr txBox="1"/>
                  <p:nvPr/>
                </p:nvSpPr>
                <p:spPr>
                  <a:xfrm>
                    <a:off x="1123490" y="4257415"/>
                    <a:ext cx="300892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1400" dirty="0">
                        <a:solidFill>
                          <a:schemeClr val="accent6"/>
                        </a:solidFill>
                        <a:latin typeface="+mj-lt"/>
                      </a:rPr>
                      <a:t>Drop out</a:t>
                    </a:r>
                  </a:p>
                </p:txBody>
              </p:sp>
              <p:sp>
                <p:nvSpPr>
                  <p:cNvPr id="40" name="Tekstvak 39"/>
                  <p:cNvSpPr txBox="1"/>
                  <p:nvPr/>
                </p:nvSpPr>
                <p:spPr>
                  <a:xfrm rot="16200000">
                    <a:off x="-181685" y="3671037"/>
                    <a:ext cx="171353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1200" dirty="0">
                        <a:solidFill>
                          <a:schemeClr val="accent6"/>
                        </a:solidFill>
                        <a:latin typeface="+mj-lt"/>
                      </a:rPr>
                      <a:t>Zichtbaar</a:t>
                    </a:r>
                  </a:p>
                </p:txBody>
              </p:sp>
            </p:grpSp>
          </p:grpSp>
          <p:sp>
            <p:nvSpPr>
              <p:cNvPr id="26" name="Gestreepte pijl rechts 25"/>
              <p:cNvSpPr/>
              <p:nvPr/>
            </p:nvSpPr>
            <p:spPr>
              <a:xfrm rot="8131247">
                <a:off x="3668803" y="5067829"/>
                <a:ext cx="1062546" cy="494322"/>
              </a:xfrm>
              <a:prstGeom prst="stripedRightArrow">
                <a:avLst/>
              </a:prstGeom>
              <a:solidFill>
                <a:srgbClr val="800000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27" name="Tekstvak 26"/>
              <p:cNvSpPr txBox="1"/>
              <p:nvPr/>
            </p:nvSpPr>
            <p:spPr>
              <a:xfrm>
                <a:off x="5698541" y="6206161"/>
                <a:ext cx="86987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200" dirty="0">
                    <a:latin typeface="+mj-lt"/>
                  </a:rPr>
                  <a:t>tijd</a:t>
                </a:r>
              </a:p>
            </p:txBody>
          </p:sp>
        </p:grpSp>
      </p:grpSp>
      <p:sp>
        <p:nvSpPr>
          <p:cNvPr id="41" name="Tekstvak 40"/>
          <p:cNvSpPr txBox="1"/>
          <p:nvPr/>
        </p:nvSpPr>
        <p:spPr>
          <a:xfrm>
            <a:off x="384834" y="2970711"/>
            <a:ext cx="2149231" cy="615553"/>
          </a:xfrm>
          <a:prstGeom prst="rect">
            <a:avLst/>
          </a:prstGeom>
          <a:solidFill>
            <a:srgbClr val="008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nl-NL" sz="8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nl-NL" dirty="0">
                <a:solidFill>
                  <a:schemeClr val="bg1"/>
                </a:solidFill>
                <a:latin typeface="+mj-lt"/>
              </a:rPr>
              <a:t>OPPORTUNITEIT</a:t>
            </a:r>
          </a:p>
          <a:p>
            <a:pPr algn="ctr"/>
            <a:endParaRPr lang="nl-NL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6770636" y="2967705"/>
            <a:ext cx="2149231" cy="615553"/>
          </a:xfrm>
          <a:prstGeom prst="rect">
            <a:avLst/>
          </a:prstGeom>
          <a:solidFill>
            <a:srgbClr val="008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nl-NL" sz="8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nl-NL" dirty="0">
                <a:solidFill>
                  <a:schemeClr val="bg1"/>
                </a:solidFill>
                <a:latin typeface="+mj-lt"/>
              </a:rPr>
              <a:t>TIJD</a:t>
            </a:r>
          </a:p>
          <a:p>
            <a:pPr algn="ctr"/>
            <a:endParaRPr lang="nl-NL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Tekstvak 45"/>
          <p:cNvSpPr txBox="1"/>
          <p:nvPr/>
        </p:nvSpPr>
        <p:spPr>
          <a:xfrm>
            <a:off x="414247" y="5895627"/>
            <a:ext cx="2110154" cy="615553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nl-NL" sz="800" dirty="0">
              <a:solidFill>
                <a:srgbClr val="FFFFFF"/>
              </a:solidFill>
              <a:latin typeface="+mj-lt"/>
            </a:endParaRPr>
          </a:p>
          <a:p>
            <a:pPr algn="ctr"/>
            <a:r>
              <a:rPr lang="nl-NL" dirty="0">
                <a:solidFill>
                  <a:srgbClr val="FFFFFF"/>
                </a:solidFill>
                <a:latin typeface="+mj-lt"/>
              </a:rPr>
              <a:t>ZORG </a:t>
            </a:r>
            <a:r>
              <a:rPr lang="nl-NL" dirty="0">
                <a:solidFill>
                  <a:srgbClr val="FFFFFF"/>
                </a:solidFill>
                <a:latin typeface="+mj-lt"/>
                <a:sym typeface="Wingdings"/>
              </a:rPr>
              <a:t> PROBLEEM</a:t>
            </a:r>
          </a:p>
          <a:p>
            <a:pPr algn="ctr"/>
            <a:endParaRPr lang="nl-NL" sz="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7" name="Tekstvak 46"/>
          <p:cNvSpPr txBox="1"/>
          <p:nvPr/>
        </p:nvSpPr>
        <p:spPr>
          <a:xfrm>
            <a:off x="6711516" y="5912393"/>
            <a:ext cx="2110154" cy="615553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nl-NL" sz="800" dirty="0">
              <a:solidFill>
                <a:srgbClr val="FFFFFF"/>
              </a:solidFill>
              <a:latin typeface="+mj-lt"/>
            </a:endParaRPr>
          </a:p>
          <a:p>
            <a:pPr algn="ctr"/>
            <a:r>
              <a:rPr lang="nl-NL" dirty="0">
                <a:solidFill>
                  <a:srgbClr val="FFFFFF"/>
                </a:solidFill>
                <a:latin typeface="+mj-lt"/>
              </a:rPr>
              <a:t>ONMIDDELLIJK</a:t>
            </a:r>
          </a:p>
          <a:p>
            <a:pPr algn="ctr"/>
            <a:endParaRPr lang="nl-NL" sz="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9" name="Titel 1"/>
          <p:cNvSpPr>
            <a:spLocks noGrp="1"/>
          </p:cNvSpPr>
          <p:nvPr>
            <p:ph type="title"/>
          </p:nvPr>
        </p:nvSpPr>
        <p:spPr>
          <a:xfrm>
            <a:off x="1649725" y="464456"/>
            <a:ext cx="6071876" cy="435431"/>
          </a:xfrm>
        </p:spPr>
        <p:txBody>
          <a:bodyPr/>
          <a:lstStyle/>
          <a:p>
            <a:r>
              <a:rPr lang="nl-NL" dirty="0"/>
              <a:t>Talent moet groeien!</a:t>
            </a:r>
          </a:p>
        </p:txBody>
      </p:sp>
      <p:pic>
        <p:nvPicPr>
          <p:cNvPr id="50" name="Afbeelding 4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07979" y="4457768"/>
            <a:ext cx="1285200" cy="720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207213-65A5-534B-B38E-1B9379ABC6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4051" y="1222596"/>
            <a:ext cx="1422400" cy="142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00D19B-A20F-0345-955E-25D7B3796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8523" y="4085207"/>
            <a:ext cx="1116000" cy="146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4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BC0F0-A1DC-9F4A-90F7-7E4FE888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MENTAAL STERK</a:t>
            </a:r>
            <a:br>
              <a:rPr lang="en-US" dirty="0"/>
            </a:br>
            <a:r>
              <a:rPr lang="en-US" dirty="0" err="1"/>
              <a:t>Valkuilen</a:t>
            </a:r>
            <a:r>
              <a:rPr lang="en-US" dirty="0"/>
              <a:t> in het </a:t>
            </a:r>
            <a:r>
              <a:rPr lang="en-US" dirty="0" err="1"/>
              <a:t>benutten</a:t>
            </a:r>
            <a:r>
              <a:rPr lang="en-US" dirty="0"/>
              <a:t> van </a:t>
            </a:r>
            <a:r>
              <a:rPr lang="en-US" dirty="0" err="1"/>
              <a:t>potentieel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06420"/>
      </p:ext>
    </p:extLst>
  </p:cSld>
  <p:clrMapOvr>
    <a:masterClrMapping/>
  </p:clrMapOvr>
</p:sld>
</file>

<file path=ppt/theme/theme1.xml><?xml version="1.0" encoding="utf-8"?>
<a:theme xmlns:a="http://schemas.openxmlformats.org/drawingml/2006/main" name="Exentra_presentaties_template">
  <a:themeElements>
    <a:clrScheme name="Aangepast 3">
      <a:dk1>
        <a:srgbClr val="10253F"/>
      </a:dk1>
      <a:lt1>
        <a:srgbClr val="FFFFFF"/>
      </a:lt1>
      <a:dk2>
        <a:srgbClr val="0D52A0"/>
      </a:dk2>
      <a:lt2>
        <a:srgbClr val="2DD2FF"/>
      </a:lt2>
      <a:accent1>
        <a:srgbClr val="1F497D"/>
      </a:accent1>
      <a:accent2>
        <a:srgbClr val="DCE6F2"/>
      </a:accent2>
      <a:accent3>
        <a:srgbClr val="2E75B5"/>
      </a:accent3>
      <a:accent4>
        <a:srgbClr val="FFFF00"/>
      </a:accent4>
      <a:accent5>
        <a:srgbClr val="008000"/>
      </a:accent5>
      <a:accent6>
        <a:srgbClr val="800000"/>
      </a:accent6>
      <a:hlink>
        <a:srgbClr val="FFFFFF"/>
      </a:hlink>
      <a:folHlink>
        <a:srgbClr val="FFFFFF"/>
      </a:folHlink>
    </a:clrScheme>
    <a:fontScheme name="Kantoor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8EC466BD9F0544ACAC4CF0A00A4B74" ma:contentTypeVersion="12" ma:contentTypeDescription="Een nieuw document maken." ma:contentTypeScope="" ma:versionID="0248a298c1d77c92a915f5342051be3f">
  <xsd:schema xmlns:xsd="http://www.w3.org/2001/XMLSchema" xmlns:xs="http://www.w3.org/2001/XMLSchema" xmlns:p="http://schemas.microsoft.com/office/2006/metadata/properties" xmlns:ns2="6aabdc80-ce24-4793-b7ab-1fcd21ae6735" xmlns:ns3="5bd33bac-a9b2-42a6-a946-5c41011d3f13" targetNamespace="http://schemas.microsoft.com/office/2006/metadata/properties" ma:root="true" ma:fieldsID="255824188ca1cd30fea4f7abece0baef" ns2:_="" ns3:_="">
    <xsd:import namespace="6aabdc80-ce24-4793-b7ab-1fcd21ae6735"/>
    <xsd:import namespace="5bd33bac-a9b2-42a6-a946-5c41011d3f1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abdc80-ce24-4793-b7ab-1fcd21ae67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d33bac-a9b2-42a6-a946-5c41011d3f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1169C4-BD36-4D10-9629-25D589A3286F}"/>
</file>

<file path=customXml/itemProps2.xml><?xml version="1.0" encoding="utf-8"?>
<ds:datastoreItem xmlns:ds="http://schemas.openxmlformats.org/officeDocument/2006/customXml" ds:itemID="{EAB50B40-7801-4964-A68D-ECEEDCFED77D}"/>
</file>

<file path=customXml/itemProps3.xml><?xml version="1.0" encoding="utf-8"?>
<ds:datastoreItem xmlns:ds="http://schemas.openxmlformats.org/officeDocument/2006/customXml" ds:itemID="{53EBA6AD-17AF-4896-83C1-469F8D6A5D9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5111</TotalTime>
  <Words>304</Words>
  <Application>Microsoft Macintosh PowerPoint</Application>
  <PresentationFormat>Diavoorstelling (4:3)</PresentationFormat>
  <Paragraphs>140</Paragraphs>
  <Slides>15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Chalkduster</vt:lpstr>
      <vt:lpstr>Helvetica</vt:lpstr>
      <vt:lpstr>Helvetica Neue Light</vt:lpstr>
      <vt:lpstr>Wingdings</vt:lpstr>
      <vt:lpstr>Exentra_presentaties_template</vt:lpstr>
      <vt:lpstr>Hoogbegaafde leerlingen hebben jou nodig! Samenwerkingsverband PO  en VO 2302 – 24.09.2020</vt:lpstr>
      <vt:lpstr>Wie zijn wij?</vt:lpstr>
      <vt:lpstr>HOOGBEGAAFD – NIET ALTIJD WAT JE DENKT!</vt:lpstr>
      <vt:lpstr>WAT IS HOOGBEGAAFDHEID ECHT?</vt:lpstr>
      <vt:lpstr>VERSTERKT BEWUSTZIJN</vt:lpstr>
      <vt:lpstr>BREIN EN ZIJN</vt:lpstr>
      <vt:lpstr>TALENT MOET GROEIEN</vt:lpstr>
      <vt:lpstr>Talent moet groeien!</vt:lpstr>
      <vt:lpstr>MENTAAL STERK Valkuilen in het benutten van potentieel</vt:lpstr>
      <vt:lpstr>DIMENSIES VAN HOOGBEGAAFDHEID</vt:lpstr>
      <vt:lpstr>ONDERWIJSINTERVENTIES</vt:lpstr>
      <vt:lpstr>Onderwijsinterventies sterke en hoogbegaafde leerlingen</vt:lpstr>
      <vt:lpstr>VRAGEN</vt:lpstr>
      <vt:lpstr>www.exentra.be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Evelyn Mertens</dc:creator>
  <cp:lastModifiedBy>Rianne Lenselink</cp:lastModifiedBy>
  <cp:revision>99</cp:revision>
  <dcterms:created xsi:type="dcterms:W3CDTF">2015-06-27T10:00:09Z</dcterms:created>
  <dcterms:modified xsi:type="dcterms:W3CDTF">2020-09-29T08:02:17Z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0x010100618EC466BD9F0544ACAC4CF0A00A4B74</vt:lpwstr>
  </property>
</Properties>
</file>